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F15"/>
    <a:srgbClr val="486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8:53:43.7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 27 7781,'-15'0'-1,"50"-12"0,23-3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2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1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7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8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6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8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4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38807-D578-4F1F-A085-F649980FDA02}" type="datetimeFigureOut">
              <a:rPr lang="tr-TR" smtClean="0"/>
              <a:t>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45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8D66A5AA-A8F2-501B-BF73-8E4883CA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58" y="-1732362"/>
            <a:ext cx="9367684" cy="936768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2E94E1B-756A-3E94-C599-BA21025FA76F}"/>
              </a:ext>
            </a:extLst>
          </p:cNvPr>
          <p:cNvSpPr/>
          <p:nvPr/>
        </p:nvSpPr>
        <p:spPr>
          <a:xfrm>
            <a:off x="-2" y="3589921"/>
            <a:ext cx="12191999" cy="1192161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5E5DB5-2DAB-0336-5C2B-5F7ABB229C43}"/>
              </a:ext>
            </a:extLst>
          </p:cNvPr>
          <p:cNvSpPr txBox="1"/>
          <p:nvPr/>
        </p:nvSpPr>
        <p:spPr>
          <a:xfrm>
            <a:off x="2411140" y="3770502"/>
            <a:ext cx="7369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Quicksand SemiBold" pitchFamily="2" charset="-94"/>
              </a:rPr>
              <a:t>İslam’da İnanç Esasları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006F7AD-64F5-432A-3C6A-8B022E57B5DF}"/>
              </a:ext>
            </a:extLst>
          </p:cNvPr>
          <p:cNvSpPr/>
          <p:nvPr/>
        </p:nvSpPr>
        <p:spPr>
          <a:xfrm>
            <a:off x="-3" y="4782080"/>
            <a:ext cx="12191998" cy="83099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98AFAD6-FAD7-DD61-2656-98CEF0D8635B}"/>
              </a:ext>
            </a:extLst>
          </p:cNvPr>
          <p:cNvSpPr txBox="1"/>
          <p:nvPr/>
        </p:nvSpPr>
        <p:spPr>
          <a:xfrm>
            <a:off x="4736292" y="4868403"/>
            <a:ext cx="271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latin typeface="Quicksand SemiBold" pitchFamily="2" charset="-94"/>
              </a:rPr>
              <a:t>9. Sınıf 2. Ünite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B188ACB-4665-FA5B-AA99-5551016B14A3}"/>
              </a:ext>
            </a:extLst>
          </p:cNvPr>
          <p:cNvSpPr txBox="1"/>
          <p:nvPr/>
        </p:nvSpPr>
        <p:spPr>
          <a:xfrm>
            <a:off x="4411606" y="5716519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65E5DB-56F1-6F04-7696-A8F5C7C2B676}"/>
              </a:ext>
            </a:extLst>
          </p:cNvPr>
          <p:cNvSpPr txBox="1"/>
          <p:nvPr/>
        </p:nvSpPr>
        <p:spPr>
          <a:xfrm>
            <a:off x="5126798" y="6116629"/>
            <a:ext cx="193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Quicksand Light" pitchFamily="2" charset="-94"/>
                <a:cs typeface="Quire Sans" panose="020B0502040204020203" pitchFamily="34" charset="0"/>
              </a:rPr>
              <a:t>Emirhan Kişmir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EF83557F-ECDC-20AC-B95C-BA5EAC0253FD}"/>
                  </a:ext>
                </a:extLst>
              </p14:cNvPr>
              <p14:cNvContentPartPr/>
              <p14:nvPr/>
            </p14:nvContentPartPr>
            <p14:xfrm>
              <a:off x="7388851" y="4322138"/>
              <a:ext cx="34200" cy="972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EF83557F-ECDC-20AC-B95C-BA5EAC025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411" y="4311338"/>
                <a:ext cx="5544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1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380923" y="1728824"/>
            <a:ext cx="9430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“İman edip salih ameller işleyenlere gelince; onlara içinden ırmaklar akan cennetler vardır. İşte büyük kurtuluş budur.”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b="1" dirty="0">
                <a:latin typeface="Quicksand Medium" pitchFamily="2" charset="-94"/>
                <a:cs typeface="Quire Sans" panose="020B0502040204020203" pitchFamily="34" charset="0"/>
              </a:rPr>
              <a:t>Salih amel;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 hayırlı, iyi, din ve dünya için faydalı, huzur verici, Allah’ın rızasını kazanmaya sebep olan işler.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Kişinin salih amelleri onun imanını kuvvetlendirirken kötü amelleri onun imanının zayıflamasına sebep olur.</a:t>
            </a: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9126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380921" y="2177796"/>
            <a:ext cx="9430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Quicksand Medium" pitchFamily="2" charset="-94"/>
                <a:cs typeface="Quire Sans" panose="020B0502040204020203" pitchFamily="34" charset="0"/>
              </a:rPr>
              <a:t>Taklidi iman; 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kişinin içinde doğup büyüdüğü çevrenin inanç ve değerlerini taklit etmesiyle oluşan imandır.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b="1" dirty="0">
                <a:latin typeface="Quicksand Medium" pitchFamily="2" charset="-94"/>
                <a:cs typeface="Quire Sans" panose="020B0502040204020203" pitchFamily="34" charset="0"/>
              </a:rPr>
              <a:t>Tahkiki iman;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 </a:t>
            </a:r>
            <a:r>
              <a:rPr lang="tr-TR" sz="2800" dirty="0" err="1">
                <a:latin typeface="Quicksand Medium" pitchFamily="2" charset="-94"/>
                <a:cs typeface="Quire Sans" panose="020B0502040204020203" pitchFamily="34" charset="0"/>
              </a:rPr>
              <a:t>naklî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 ve </a:t>
            </a:r>
            <a:r>
              <a:rPr lang="tr-TR" sz="2800" dirty="0" err="1">
                <a:latin typeface="Quicksand Medium" pitchFamily="2" charset="-94"/>
                <a:cs typeface="Quire Sans" panose="020B0502040204020203" pitchFamily="34" charset="0"/>
              </a:rPr>
              <a:t>aklî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 delillerle, araştırma ve kavramaya dayanan imandır.</a:t>
            </a: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158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F6E823-BF1A-7F4B-B9AF-C44A8EBEA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80" y="1880112"/>
            <a:ext cx="9189636" cy="31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2284B0C-9071-0DB7-FEB2-00DAC55B889A}"/>
              </a:ext>
            </a:extLst>
          </p:cNvPr>
          <p:cNvSpPr txBox="1"/>
          <p:nvPr/>
        </p:nvSpPr>
        <p:spPr>
          <a:xfrm>
            <a:off x="1519081" y="2174888"/>
            <a:ext cx="10103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Akaid: 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İnanç esaslarının bütünü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İnanç: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Kişinin içsel olarak bir gerçekliği kabul etmesidir.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İslam: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Allah’a teslimiyet. Hz. Muhammed’in peygamberliği ile tamamlanan, kutsal kitabı ve inanç esasları olan bir inanç sistemidir.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Amentü: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İslam inancının temel inanç esaslarını içeren bir terim.</a:t>
            </a:r>
          </a:p>
        </p:txBody>
      </p:sp>
    </p:spTree>
    <p:extLst>
      <p:ext uri="{BB962C8B-B14F-4D97-AF65-F5344CB8AC3E}">
        <p14:creationId xmlns:p14="http://schemas.microsoft.com/office/powerpoint/2010/main" val="195478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2284B0C-9071-0DB7-FEB2-00DAC55B889A}"/>
              </a:ext>
            </a:extLst>
          </p:cNvPr>
          <p:cNvSpPr txBox="1"/>
          <p:nvPr/>
        </p:nvSpPr>
        <p:spPr>
          <a:xfrm>
            <a:off x="1974568" y="2811715"/>
            <a:ext cx="82428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>
                <a:latin typeface="Quicksand Medium" pitchFamily="2" charset="-94"/>
                <a:cs typeface="Quire Sans" panose="020B0502040204020203" pitchFamily="34" charset="0"/>
              </a:rPr>
              <a:t>“İnsanı ilgi ile dinlemek insana en büyük ikramdır.”</a:t>
            </a:r>
          </a:p>
          <a:p>
            <a:pPr algn="r"/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Mevlana</a:t>
            </a:r>
          </a:p>
        </p:txBody>
      </p:sp>
    </p:spTree>
    <p:extLst>
      <p:ext uri="{BB962C8B-B14F-4D97-AF65-F5344CB8AC3E}">
        <p14:creationId xmlns:p14="http://schemas.microsoft.com/office/powerpoint/2010/main" val="32740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380921" y="2847210"/>
            <a:ext cx="94301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atin typeface="Quicksand Medium" pitchFamily="2" charset="-94"/>
                <a:cs typeface="Quire Sans" panose="020B0502040204020203" pitchFamily="34" charset="0"/>
              </a:rPr>
              <a:t>G E L E C E K   H A F T A</a:t>
            </a:r>
          </a:p>
          <a:p>
            <a:pPr algn="ctr"/>
            <a:r>
              <a:rPr lang="tr-TR" sz="3400" dirty="0">
                <a:latin typeface="Quicksand Medium" pitchFamily="2" charset="-94"/>
                <a:cs typeface="Quire Sans" panose="020B0502040204020203" pitchFamily="34" charset="0"/>
              </a:rPr>
              <a:t>İslam’da İman Esasları</a:t>
            </a: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48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C7022C1-619D-5C10-068C-B4D3B313D25F}"/>
              </a:ext>
            </a:extLst>
          </p:cNvPr>
          <p:cNvSpPr txBox="1"/>
          <p:nvPr/>
        </p:nvSpPr>
        <p:spPr>
          <a:xfrm>
            <a:off x="3558047" y="1573970"/>
            <a:ext cx="53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Quicksand Medium" pitchFamily="2" charset="-94"/>
                <a:cs typeface="Quire Sans" panose="020B0502040204020203" pitchFamily="34" charset="0"/>
              </a:rPr>
              <a:t>İman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792359" y="2387035"/>
            <a:ext cx="6448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Quicksand Medium" pitchFamily="2" charset="-94"/>
                <a:cs typeface="Quire Sans" panose="020B0502040204020203" pitchFamily="34" charset="0"/>
              </a:rPr>
              <a:t>Sözlük manası;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 inanmak, tasdik etmek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b="1" dirty="0">
                <a:latin typeface="Quicksand Medium" pitchFamily="2" charset="-94"/>
                <a:cs typeface="Quire Sans" panose="020B0502040204020203" pitchFamily="34" charset="0"/>
              </a:rPr>
              <a:t>Dini bir terim olarak; </a:t>
            </a:r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Allah’ın varlığına, birliğine ve peygamberlerin Allah’tan alıp din adına tebliğ ettiği kesinlik kazanan hususlara inanıp tasdik etmesidir.</a:t>
            </a:r>
          </a:p>
        </p:txBody>
      </p:sp>
    </p:spTree>
    <p:extLst>
      <p:ext uri="{BB962C8B-B14F-4D97-AF65-F5344CB8AC3E}">
        <p14:creationId xmlns:p14="http://schemas.microsoft.com/office/powerpoint/2010/main" val="1473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C7022C1-619D-5C10-068C-B4D3B313D25F}"/>
              </a:ext>
            </a:extLst>
          </p:cNvPr>
          <p:cNvSpPr txBox="1"/>
          <p:nvPr/>
        </p:nvSpPr>
        <p:spPr>
          <a:xfrm>
            <a:off x="3424081" y="1215600"/>
            <a:ext cx="53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Quicksand Medium" pitchFamily="2" charset="-94"/>
                <a:cs typeface="Quire Sans" panose="020B0502040204020203" pitchFamily="34" charset="0"/>
              </a:rPr>
              <a:t>Mümin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988896" y="2039888"/>
            <a:ext cx="10214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İman Eden Kişi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Hem gönülden inandığı Rabb’ine teslimiyetle güvende hisseder hem de inancını yaşantısına yansıtır.</a:t>
            </a:r>
          </a:p>
          <a:p>
            <a:pPr algn="ctr"/>
            <a:endParaRPr lang="tr-TR" sz="2800" dirty="0">
              <a:latin typeface="Quicksand Medium" pitchFamily="2" charset="-94"/>
              <a:cs typeface="Quire Sans" panose="020B0502040204020203" pitchFamily="34" charset="0"/>
            </a:endParaRPr>
          </a:p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”Müminler ancak o kimselerdir ki Allah anıldığı zaman kalpleri ürperir. Onun ayetleri kendilerine okunduğu zaman (bu) onların imanını artırır. Onlar sadece Rablerine tevekkül ederler.”</a:t>
            </a:r>
          </a:p>
        </p:txBody>
      </p:sp>
    </p:spTree>
    <p:extLst>
      <p:ext uri="{BB962C8B-B14F-4D97-AF65-F5344CB8AC3E}">
        <p14:creationId xmlns:p14="http://schemas.microsoft.com/office/powerpoint/2010/main" val="335792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C7022C1-619D-5C10-068C-B4D3B313D25F}"/>
              </a:ext>
            </a:extLst>
          </p:cNvPr>
          <p:cNvSpPr txBox="1"/>
          <p:nvPr/>
        </p:nvSpPr>
        <p:spPr>
          <a:xfrm>
            <a:off x="3424080" y="1460330"/>
            <a:ext cx="53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Quicksand Medium" pitchFamily="2" charset="-94"/>
                <a:cs typeface="Quire Sans" panose="020B0502040204020203" pitchFamily="34" charset="0"/>
              </a:rPr>
              <a:t>Mümin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988896" y="2603392"/>
            <a:ext cx="10214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Allah’a ve Resulü’ne itaat etmek, namazı dosdoğru kılmak, zekat vermek, iyiliği emredip kötülükten alıkoymak, israf ve cimrilikten kaçınmak, vakar ve tevazu sahibi olmak da müminlerin özellikleri olarak Kur’an’da yer alır.</a:t>
            </a:r>
          </a:p>
        </p:txBody>
      </p:sp>
    </p:spTree>
    <p:extLst>
      <p:ext uri="{BB962C8B-B14F-4D97-AF65-F5344CB8AC3E}">
        <p14:creationId xmlns:p14="http://schemas.microsoft.com/office/powerpoint/2010/main" val="17449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F94CFB9-BB4A-BE36-F589-6B67E90A8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92" y="1361838"/>
            <a:ext cx="4727178" cy="4630923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E2284B0C-9071-0DB7-FEB2-00DAC55B889A}"/>
              </a:ext>
            </a:extLst>
          </p:cNvPr>
          <p:cNvSpPr txBox="1"/>
          <p:nvPr/>
        </p:nvSpPr>
        <p:spPr>
          <a:xfrm>
            <a:off x="2696496" y="-584776"/>
            <a:ext cx="561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etmek, güvende olmak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3629F3CA-2EAE-833C-852D-BF22A5D6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8" y="2355272"/>
            <a:ext cx="5715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5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2284B0C-9071-0DB7-FEB2-00DAC55B889A}"/>
              </a:ext>
            </a:extLst>
          </p:cNvPr>
          <p:cNvSpPr txBox="1"/>
          <p:nvPr/>
        </p:nvSpPr>
        <p:spPr>
          <a:xfrm>
            <a:off x="1519081" y="2174888"/>
            <a:ext cx="10103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Akaid: 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İnanç esaslarının bütünü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İnanç: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Kişinin içsel olarak bir gerçekliği kabul etmesidir.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İslam: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Allah’a teslimiyet. Hz. Muhammed’in peygamberliği ile tamamlanan, kutsal kitabı ve inanç esasları olan bir inanç sistemidir.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b="1" dirty="0">
                <a:latin typeface="Quicksand Medium" pitchFamily="2" charset="-94"/>
                <a:cs typeface="Quire Sans" panose="020B0502040204020203" pitchFamily="34" charset="0"/>
              </a:rPr>
              <a:t>Amentü:</a:t>
            </a:r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 İslam inancının temel inanç esaslarını içeren bir terim.</a:t>
            </a:r>
          </a:p>
        </p:txBody>
      </p:sp>
    </p:spTree>
    <p:extLst>
      <p:ext uri="{BB962C8B-B14F-4D97-AF65-F5344CB8AC3E}">
        <p14:creationId xmlns:p14="http://schemas.microsoft.com/office/powerpoint/2010/main" val="7421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415D4535-7EC9-BDE8-DD56-48D75C3DF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04" y="1812304"/>
            <a:ext cx="6235700" cy="34925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8291F4B-DAA3-4E5A-CDB2-20E4E0F15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747" y="2354325"/>
            <a:ext cx="5684681" cy="24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1896653" y="-997313"/>
            <a:ext cx="644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Tasdik etmek</a:t>
            </a:r>
            <a:r>
              <a:rPr lang="tr-TR" sz="2000">
                <a:latin typeface="Quicksand Medium" pitchFamily="2" charset="-94"/>
                <a:cs typeface="Quire Sans" panose="020B0502040204020203" pitchFamily="34" charset="0"/>
              </a:rPr>
              <a:t>, güvende olmak</a:t>
            </a:r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847EB8-4E21-12E9-38EC-14F3D4711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61" y="1620591"/>
            <a:ext cx="6197600" cy="195580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880C323D-6129-1732-0FE1-88F353A06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269" y="3288027"/>
            <a:ext cx="5715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CC9322B2-1AE4-45C0-015C-B15B8C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B38AE48-3E9B-D906-B967-BBC8D4697BEA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2E252D-3FD8-EE93-1D06-37903AB08EF2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7DEBDCD-167E-B5F7-DB17-4E5819F9A5C2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9D4692D-B99B-CEBB-1841-901CD0A366D1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6362D3-AB68-9F7F-731D-58729E84302A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4387185-8B3D-9C8A-F3B9-D5581823705E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0A2383-913E-8F58-3F02-29EC21A91EC3}"/>
              </a:ext>
            </a:extLst>
          </p:cNvPr>
          <p:cNvSpPr txBox="1"/>
          <p:nvPr/>
        </p:nvSpPr>
        <p:spPr>
          <a:xfrm>
            <a:off x="445519" y="2928069"/>
            <a:ext cx="4768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İnsan inandıktan sonra imanın gereği olan amelleri yapmakla mükelleftir.</a:t>
            </a:r>
          </a:p>
          <a:p>
            <a:endParaRPr lang="tr-TR" sz="2000" dirty="0">
              <a:latin typeface="Quicksand Medium" pitchFamily="2" charset="-94"/>
              <a:cs typeface="Quire Sans" panose="020B0502040204020203" pitchFamily="34" charset="0"/>
            </a:endParaRPr>
          </a:p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Kişi, hayatını inancına göre düzenlemelidir.</a:t>
            </a:r>
          </a:p>
        </p:txBody>
      </p:sp>
      <p:pic>
        <p:nvPicPr>
          <p:cNvPr id="19" name="Resim 18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9FF3AE5B-0202-2640-9645-C31803D2A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1" y="-912057"/>
            <a:ext cx="215780" cy="229598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F9078DE-0AA7-B923-A953-A58347F69F53}"/>
              </a:ext>
            </a:extLst>
          </p:cNvPr>
          <p:cNvSpPr txBox="1"/>
          <p:nvPr/>
        </p:nvSpPr>
        <p:spPr>
          <a:xfrm>
            <a:off x="245804" y="632277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İslam’da İnanç Esasları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7A2965-3105-0DE2-EA34-41F8873FC4CD}"/>
              </a:ext>
            </a:extLst>
          </p:cNvPr>
          <p:cNvSpPr txBox="1"/>
          <p:nvPr/>
        </p:nvSpPr>
        <p:spPr>
          <a:xfrm>
            <a:off x="2296806" y="-1247442"/>
            <a:ext cx="1021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  <a:cs typeface="Quire Sans" panose="020B0502040204020203" pitchFamily="34" charset="0"/>
              </a:rPr>
              <a:t>A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D72389A-1044-C3B7-6509-E79BF881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70" y="2593289"/>
            <a:ext cx="59436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66</Words>
  <Application>Microsoft Office PowerPoint</Application>
  <PresentationFormat>Geniş ekran</PresentationFormat>
  <Paragraphs>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Emirhan Kişmir</dc:creator>
  <cp:lastModifiedBy>Emirhan Kişmir</cp:lastModifiedBy>
  <cp:revision>7</cp:revision>
  <dcterms:created xsi:type="dcterms:W3CDTF">2024-09-04T19:43:28Z</dcterms:created>
  <dcterms:modified xsi:type="dcterms:W3CDTF">2024-12-01T13:02:57Z</dcterms:modified>
</cp:coreProperties>
</file>