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2" r:id="rId4"/>
    <p:sldId id="263" r:id="rId5"/>
    <p:sldId id="264" r:id="rId6"/>
    <p:sldId id="260" r:id="rId7"/>
    <p:sldId id="261" r:id="rId8"/>
    <p:sldId id="265" r:id="rId9"/>
    <p:sldId id="266" r:id="rId10"/>
    <p:sldId id="267" r:id="rId11"/>
    <p:sldId id="268" r:id="rId12"/>
    <p:sldId id="269" r:id="rId13"/>
    <p:sldId id="270" r:id="rId14"/>
    <p:sldId id="271" r:id="rId15"/>
    <p:sldId id="272" r:id="rId16"/>
    <p:sldId id="274" r:id="rId17"/>
    <p:sldId id="275" r:id="rId18"/>
    <p:sldId id="276" r:id="rId19"/>
    <p:sldId id="277" r:id="rId20"/>
    <p:sldId id="278" r:id="rId21"/>
    <p:sldId id="279" r:id="rId22"/>
    <p:sldId id="273"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BF15"/>
    <a:srgbClr val="486D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94660"/>
  </p:normalViewPr>
  <p:slideViewPr>
    <p:cSldViewPr snapToGrid="0">
      <p:cViewPr varScale="1">
        <p:scale>
          <a:sx n="78" d="100"/>
          <a:sy n="78" d="100"/>
        </p:scale>
        <p:origin x="907"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50938807-D578-4F1F-A085-F649980FDA02}" type="datetimeFigureOut">
              <a:rPr lang="tr-TR" smtClean="0"/>
              <a:t>23.09.2024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CC1426C-0702-4F47-A621-EDCF8EAE2BAB}" type="slidenum">
              <a:rPr lang="tr-TR" smtClean="0"/>
              <a:t>‹#›</a:t>
            </a:fld>
            <a:endParaRPr lang="tr-TR"/>
          </a:p>
        </p:txBody>
      </p:sp>
    </p:spTree>
    <p:extLst>
      <p:ext uri="{BB962C8B-B14F-4D97-AF65-F5344CB8AC3E}">
        <p14:creationId xmlns:p14="http://schemas.microsoft.com/office/powerpoint/2010/main" val="166425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0938807-D578-4F1F-A085-F649980FDA02}" type="datetimeFigureOut">
              <a:rPr lang="tr-TR" smtClean="0"/>
              <a:t>23.09.2024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CC1426C-0702-4F47-A621-EDCF8EAE2BAB}" type="slidenum">
              <a:rPr lang="tr-TR" smtClean="0"/>
              <a:t>‹#›</a:t>
            </a:fld>
            <a:endParaRPr lang="tr-TR"/>
          </a:p>
        </p:txBody>
      </p:sp>
    </p:spTree>
    <p:extLst>
      <p:ext uri="{BB962C8B-B14F-4D97-AF65-F5344CB8AC3E}">
        <p14:creationId xmlns:p14="http://schemas.microsoft.com/office/powerpoint/2010/main" val="106818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0938807-D578-4F1F-A085-F649980FDA02}" type="datetimeFigureOut">
              <a:rPr lang="tr-TR" smtClean="0"/>
              <a:t>23.09.2024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CC1426C-0702-4F47-A621-EDCF8EAE2BAB}" type="slidenum">
              <a:rPr lang="tr-TR" smtClean="0"/>
              <a:t>‹#›</a:t>
            </a:fld>
            <a:endParaRPr lang="tr-TR"/>
          </a:p>
        </p:txBody>
      </p:sp>
    </p:spTree>
    <p:extLst>
      <p:ext uri="{BB962C8B-B14F-4D97-AF65-F5344CB8AC3E}">
        <p14:creationId xmlns:p14="http://schemas.microsoft.com/office/powerpoint/2010/main" val="18668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50938807-D578-4F1F-A085-F649980FDA02}" type="datetimeFigureOut">
              <a:rPr lang="tr-TR" smtClean="0"/>
              <a:t>23.09.2024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CC1426C-0702-4F47-A621-EDCF8EAE2BAB}" type="slidenum">
              <a:rPr lang="tr-TR" smtClean="0"/>
              <a:t>‹#›</a:t>
            </a:fld>
            <a:endParaRPr lang="tr-TR"/>
          </a:p>
        </p:txBody>
      </p:sp>
    </p:spTree>
    <p:extLst>
      <p:ext uri="{BB962C8B-B14F-4D97-AF65-F5344CB8AC3E}">
        <p14:creationId xmlns:p14="http://schemas.microsoft.com/office/powerpoint/2010/main" val="2157783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50938807-D578-4F1F-A085-F649980FDA02}" type="datetimeFigureOut">
              <a:rPr lang="tr-TR" smtClean="0"/>
              <a:t>23.09.2024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CC1426C-0702-4F47-A621-EDCF8EAE2BAB}" type="slidenum">
              <a:rPr lang="tr-TR" smtClean="0"/>
              <a:t>‹#›</a:t>
            </a:fld>
            <a:endParaRPr lang="tr-TR"/>
          </a:p>
        </p:txBody>
      </p:sp>
    </p:spTree>
    <p:extLst>
      <p:ext uri="{BB962C8B-B14F-4D97-AF65-F5344CB8AC3E}">
        <p14:creationId xmlns:p14="http://schemas.microsoft.com/office/powerpoint/2010/main" val="2037885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50938807-D578-4F1F-A085-F649980FDA02}" type="datetimeFigureOut">
              <a:rPr lang="tr-TR" smtClean="0"/>
              <a:t>23.09.2024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CC1426C-0702-4F47-A621-EDCF8EAE2BAB}" type="slidenum">
              <a:rPr lang="tr-TR" smtClean="0"/>
              <a:t>‹#›</a:t>
            </a:fld>
            <a:endParaRPr lang="tr-TR"/>
          </a:p>
        </p:txBody>
      </p:sp>
    </p:spTree>
    <p:extLst>
      <p:ext uri="{BB962C8B-B14F-4D97-AF65-F5344CB8AC3E}">
        <p14:creationId xmlns:p14="http://schemas.microsoft.com/office/powerpoint/2010/main" val="255999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0938807-D578-4F1F-A085-F649980FDA02}" type="datetimeFigureOut">
              <a:rPr lang="tr-TR" smtClean="0"/>
              <a:t>23.09.2024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CC1426C-0702-4F47-A621-EDCF8EAE2BAB}" type="slidenum">
              <a:rPr lang="tr-TR" smtClean="0"/>
              <a:t>‹#›</a:t>
            </a:fld>
            <a:endParaRPr lang="tr-TR"/>
          </a:p>
        </p:txBody>
      </p:sp>
    </p:spTree>
    <p:extLst>
      <p:ext uri="{BB962C8B-B14F-4D97-AF65-F5344CB8AC3E}">
        <p14:creationId xmlns:p14="http://schemas.microsoft.com/office/powerpoint/2010/main" val="131782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50938807-D578-4F1F-A085-F649980FDA02}" type="datetimeFigureOut">
              <a:rPr lang="tr-TR" smtClean="0"/>
              <a:t>23.09.2024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CC1426C-0702-4F47-A621-EDCF8EAE2BAB}" type="slidenum">
              <a:rPr lang="tr-TR" smtClean="0"/>
              <a:t>‹#›</a:t>
            </a:fld>
            <a:endParaRPr lang="tr-TR"/>
          </a:p>
        </p:txBody>
      </p:sp>
    </p:spTree>
    <p:extLst>
      <p:ext uri="{BB962C8B-B14F-4D97-AF65-F5344CB8AC3E}">
        <p14:creationId xmlns:p14="http://schemas.microsoft.com/office/powerpoint/2010/main" val="9439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938807-D578-4F1F-A085-F649980FDA02}" type="datetimeFigureOut">
              <a:rPr lang="tr-TR" smtClean="0"/>
              <a:t>23.09.2024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CC1426C-0702-4F47-A621-EDCF8EAE2BAB}" type="slidenum">
              <a:rPr lang="tr-TR" smtClean="0"/>
              <a:t>‹#›</a:t>
            </a:fld>
            <a:endParaRPr lang="tr-TR"/>
          </a:p>
        </p:txBody>
      </p:sp>
    </p:spTree>
    <p:extLst>
      <p:ext uri="{BB962C8B-B14F-4D97-AF65-F5344CB8AC3E}">
        <p14:creationId xmlns:p14="http://schemas.microsoft.com/office/powerpoint/2010/main" val="1181696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50938807-D578-4F1F-A085-F649980FDA02}" type="datetimeFigureOut">
              <a:rPr lang="tr-TR" smtClean="0"/>
              <a:t>23.09.2024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CC1426C-0702-4F47-A621-EDCF8EAE2BAB}" type="slidenum">
              <a:rPr lang="tr-TR" smtClean="0"/>
              <a:t>‹#›</a:t>
            </a:fld>
            <a:endParaRPr lang="tr-TR"/>
          </a:p>
        </p:txBody>
      </p:sp>
    </p:spTree>
    <p:extLst>
      <p:ext uri="{BB962C8B-B14F-4D97-AF65-F5344CB8AC3E}">
        <p14:creationId xmlns:p14="http://schemas.microsoft.com/office/powerpoint/2010/main" val="173086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50938807-D578-4F1F-A085-F649980FDA02}" type="datetimeFigureOut">
              <a:rPr lang="tr-TR" smtClean="0"/>
              <a:t>23.09.2024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CC1426C-0702-4F47-A621-EDCF8EAE2BAB}" type="slidenum">
              <a:rPr lang="tr-TR" smtClean="0"/>
              <a:t>‹#›</a:t>
            </a:fld>
            <a:endParaRPr lang="tr-TR"/>
          </a:p>
        </p:txBody>
      </p:sp>
    </p:spTree>
    <p:extLst>
      <p:ext uri="{BB962C8B-B14F-4D97-AF65-F5344CB8AC3E}">
        <p14:creationId xmlns:p14="http://schemas.microsoft.com/office/powerpoint/2010/main" val="320843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938807-D578-4F1F-A085-F649980FDA02}" type="datetimeFigureOut">
              <a:rPr lang="tr-TR" smtClean="0"/>
              <a:t>23.09.2024</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CC1426C-0702-4F47-A621-EDCF8EAE2BAB}" type="slidenum">
              <a:rPr lang="tr-TR" smtClean="0"/>
              <a:t>‹#›</a:t>
            </a:fld>
            <a:endParaRPr lang="tr-TR"/>
          </a:p>
        </p:txBody>
      </p:sp>
    </p:spTree>
    <p:extLst>
      <p:ext uri="{BB962C8B-B14F-4D97-AF65-F5344CB8AC3E}">
        <p14:creationId xmlns:p14="http://schemas.microsoft.com/office/powerpoint/2010/main" val="26084596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siyah, karanlık içeren bir resim&#10;&#10;Açıklama otomatik olarak oluşturuldu">
            <a:extLst>
              <a:ext uri="{FF2B5EF4-FFF2-40B4-BE49-F238E27FC236}">
                <a16:creationId xmlns:a16="http://schemas.microsoft.com/office/drawing/2014/main" id="{8D66A5AA-A8F2-501B-BF73-8E4883CA71DF}"/>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1412158" y="-1732362"/>
            <a:ext cx="9367684" cy="9367684"/>
          </a:xfrm>
          <a:prstGeom prst="rect">
            <a:avLst/>
          </a:prstGeom>
        </p:spPr>
      </p:pic>
      <p:sp>
        <p:nvSpPr>
          <p:cNvPr id="7" name="Dikdörtgen 6">
            <a:extLst>
              <a:ext uri="{FF2B5EF4-FFF2-40B4-BE49-F238E27FC236}">
                <a16:creationId xmlns:a16="http://schemas.microsoft.com/office/drawing/2014/main" id="{F2E94E1B-756A-3E94-C599-BA21025FA76F}"/>
              </a:ext>
            </a:extLst>
          </p:cNvPr>
          <p:cNvSpPr/>
          <p:nvPr/>
        </p:nvSpPr>
        <p:spPr>
          <a:xfrm>
            <a:off x="-2" y="3589921"/>
            <a:ext cx="12191999" cy="1192161"/>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6" name="Metin kutusu 5">
            <a:extLst>
              <a:ext uri="{FF2B5EF4-FFF2-40B4-BE49-F238E27FC236}">
                <a16:creationId xmlns:a16="http://schemas.microsoft.com/office/drawing/2014/main" id="{9F5E5DB5-2DAB-0336-5C2B-5F7ABB229C43}"/>
              </a:ext>
            </a:extLst>
          </p:cNvPr>
          <p:cNvSpPr txBox="1"/>
          <p:nvPr/>
        </p:nvSpPr>
        <p:spPr>
          <a:xfrm>
            <a:off x="3237678" y="3782327"/>
            <a:ext cx="5716630" cy="830997"/>
          </a:xfrm>
          <a:prstGeom prst="rect">
            <a:avLst/>
          </a:prstGeom>
          <a:noFill/>
        </p:spPr>
        <p:txBody>
          <a:bodyPr wrap="none" rtlCol="0">
            <a:spAutoFit/>
          </a:bodyPr>
          <a:lstStyle/>
          <a:p>
            <a:r>
              <a:rPr lang="tr-TR" sz="4800" dirty="0">
                <a:solidFill>
                  <a:schemeClr val="bg1"/>
                </a:solidFill>
                <a:latin typeface="Quicksand SemiBold" pitchFamily="2" charset="-94"/>
              </a:rPr>
              <a:t>Allah – İnsan İlişkisi</a:t>
            </a:r>
          </a:p>
        </p:txBody>
      </p:sp>
      <p:sp>
        <p:nvSpPr>
          <p:cNvPr id="8" name="Dikdörtgen 7">
            <a:extLst>
              <a:ext uri="{FF2B5EF4-FFF2-40B4-BE49-F238E27FC236}">
                <a16:creationId xmlns:a16="http://schemas.microsoft.com/office/drawing/2014/main" id="{B006F7AD-64F5-432A-3C6A-8B022E57B5DF}"/>
              </a:ext>
            </a:extLst>
          </p:cNvPr>
          <p:cNvSpPr/>
          <p:nvPr/>
        </p:nvSpPr>
        <p:spPr>
          <a:xfrm>
            <a:off x="-3" y="4782080"/>
            <a:ext cx="12191998" cy="83099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9" name="Metin kutusu 8">
            <a:extLst>
              <a:ext uri="{FF2B5EF4-FFF2-40B4-BE49-F238E27FC236}">
                <a16:creationId xmlns:a16="http://schemas.microsoft.com/office/drawing/2014/main" id="{A98AFAD6-FAD7-DD61-2656-98CEF0D8635B}"/>
              </a:ext>
            </a:extLst>
          </p:cNvPr>
          <p:cNvSpPr txBox="1"/>
          <p:nvPr/>
        </p:nvSpPr>
        <p:spPr>
          <a:xfrm>
            <a:off x="4613057" y="4885524"/>
            <a:ext cx="2965877" cy="584775"/>
          </a:xfrm>
          <a:prstGeom prst="rect">
            <a:avLst/>
          </a:prstGeom>
          <a:noFill/>
        </p:spPr>
        <p:txBody>
          <a:bodyPr wrap="none" rtlCol="0">
            <a:spAutoFit/>
          </a:bodyPr>
          <a:lstStyle/>
          <a:p>
            <a:r>
              <a:rPr lang="tr-TR" sz="3200" dirty="0">
                <a:latin typeface="Quicksand SemiBold" pitchFamily="2" charset="-94"/>
              </a:rPr>
              <a:t>9. Sınıf 1. Ünite</a:t>
            </a:r>
          </a:p>
        </p:txBody>
      </p:sp>
      <p:sp>
        <p:nvSpPr>
          <p:cNvPr id="2" name="Metin kutusu 1">
            <a:extLst>
              <a:ext uri="{FF2B5EF4-FFF2-40B4-BE49-F238E27FC236}">
                <a16:creationId xmlns:a16="http://schemas.microsoft.com/office/drawing/2014/main" id="{4B188ACB-4665-FA5B-AA99-5551016B14A3}"/>
              </a:ext>
            </a:extLst>
          </p:cNvPr>
          <p:cNvSpPr txBox="1"/>
          <p:nvPr/>
        </p:nvSpPr>
        <p:spPr>
          <a:xfrm>
            <a:off x="4411606" y="5716519"/>
            <a:ext cx="3368777" cy="400110"/>
          </a:xfrm>
          <a:prstGeom prst="rect">
            <a:avLst/>
          </a:prstGeom>
          <a:noFill/>
        </p:spPr>
        <p:txBody>
          <a:bodyPr wrap="square" rtlCol="0">
            <a:spAutoFit/>
          </a:bodyPr>
          <a:lstStyle/>
          <a:p>
            <a:r>
              <a:rPr lang="tr-TR" sz="2000" dirty="0">
                <a:latin typeface="Quicksand Light" pitchFamily="2" charset="-94"/>
                <a:cs typeface="Quire Sans" panose="020B0502040204020203" pitchFamily="34" charset="0"/>
              </a:rPr>
              <a:t>Din Kültürü ve Ahlak Bilgisi</a:t>
            </a:r>
          </a:p>
        </p:txBody>
      </p:sp>
      <p:sp>
        <p:nvSpPr>
          <p:cNvPr id="3" name="Metin kutusu 2">
            <a:extLst>
              <a:ext uri="{FF2B5EF4-FFF2-40B4-BE49-F238E27FC236}">
                <a16:creationId xmlns:a16="http://schemas.microsoft.com/office/drawing/2014/main" id="{DE65E5DB-56F1-6F04-7696-A8F5C7C2B676}"/>
              </a:ext>
            </a:extLst>
          </p:cNvPr>
          <p:cNvSpPr txBox="1"/>
          <p:nvPr/>
        </p:nvSpPr>
        <p:spPr>
          <a:xfrm>
            <a:off x="5126798" y="6116629"/>
            <a:ext cx="1938391" cy="400110"/>
          </a:xfrm>
          <a:prstGeom prst="rect">
            <a:avLst/>
          </a:prstGeom>
          <a:noFill/>
        </p:spPr>
        <p:txBody>
          <a:bodyPr wrap="square" rtlCol="0">
            <a:spAutoFit/>
          </a:bodyPr>
          <a:lstStyle/>
          <a:p>
            <a:r>
              <a:rPr lang="tr-TR" sz="2000" dirty="0">
                <a:latin typeface="Quicksand Light" pitchFamily="2" charset="-94"/>
                <a:cs typeface="Quire Sans" panose="020B0502040204020203" pitchFamily="34" charset="0"/>
              </a:rPr>
              <a:t>Emirhan Kişmir</a:t>
            </a:r>
          </a:p>
        </p:txBody>
      </p:sp>
    </p:spTree>
    <p:extLst>
      <p:ext uri="{BB962C8B-B14F-4D97-AF65-F5344CB8AC3E}">
        <p14:creationId xmlns:p14="http://schemas.microsoft.com/office/powerpoint/2010/main" val="312719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27BF93A4-8D8F-D64A-D6CF-74D1DC5C610E}"/>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5FE4E171-F999-E162-9DB9-DF8BC86D6205}"/>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2C91076D-AE78-00BD-C832-DD44A0E9DE09}"/>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223FB4A8-F736-ACA5-85A9-F8ACFB3200FD}"/>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5752E42B-2174-F948-C2BE-C02A77676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8F9E9AC7-9F8A-6710-882B-608C44C9D6EF}"/>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794A4564-9EA2-3EC9-ADE5-A05279AD9AF5}"/>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FE48F771-47A6-5AC6-8285-6B88B2E0F68B}"/>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sp>
        <p:nvSpPr>
          <p:cNvPr id="12" name="Metin kutusu 11">
            <a:extLst>
              <a:ext uri="{FF2B5EF4-FFF2-40B4-BE49-F238E27FC236}">
                <a16:creationId xmlns:a16="http://schemas.microsoft.com/office/drawing/2014/main" id="{4727D869-5711-70F2-3803-5EB00D7EA55A}"/>
              </a:ext>
            </a:extLst>
          </p:cNvPr>
          <p:cNvSpPr txBox="1"/>
          <p:nvPr/>
        </p:nvSpPr>
        <p:spPr>
          <a:xfrm>
            <a:off x="737416" y="1432280"/>
            <a:ext cx="9999409" cy="2062103"/>
          </a:xfrm>
          <a:prstGeom prst="rect">
            <a:avLst/>
          </a:prstGeom>
          <a:noFill/>
        </p:spPr>
        <p:txBody>
          <a:bodyPr wrap="square" rtlCol="0">
            <a:spAutoFit/>
          </a:bodyPr>
          <a:lstStyle/>
          <a:p>
            <a:pPr algn="r">
              <a:buFont typeface="Arial" panose="020B0604020202020204" pitchFamily="34" charset="0"/>
              <a:buChar char="•"/>
            </a:pPr>
            <a:r>
              <a:rPr lang="ar-AE" sz="3200" b="0" i="0" dirty="0">
                <a:solidFill>
                  <a:srgbClr val="31708F"/>
                </a:solidFill>
                <a:effectLst/>
                <a:latin typeface="KuranFontAbay"/>
              </a:rPr>
              <a:t>وَلَقَدْ خَلَقْنَا الْاِنْسَانَ مِنْ سُلَالَةٍ مِنْ طٖينٍۚ ﴿١٢﴾</a:t>
            </a:r>
          </a:p>
          <a:p>
            <a:pPr algn="r">
              <a:buFont typeface="Arial" panose="020B0604020202020204" pitchFamily="34" charset="0"/>
              <a:buChar char="•"/>
            </a:pPr>
            <a:r>
              <a:rPr lang="ar-AE" sz="3200" b="0" i="0" dirty="0">
                <a:solidFill>
                  <a:srgbClr val="31708F"/>
                </a:solidFill>
                <a:effectLst/>
                <a:latin typeface="KuranFontAbay"/>
              </a:rPr>
              <a:t>ثُمَّ جَعَلْنَاهُ نُطْفَةً فٖي قَرَارٍ مَكٖينٍࣕ ﴿١٣﴾</a:t>
            </a:r>
          </a:p>
          <a:p>
            <a:pPr algn="r">
              <a:buFont typeface="Arial" panose="020B0604020202020204" pitchFamily="34" charset="0"/>
              <a:buChar char="•"/>
            </a:pPr>
            <a:r>
              <a:rPr lang="ar-AE" sz="3200" b="0" i="0" dirty="0">
                <a:solidFill>
                  <a:srgbClr val="31708F"/>
                </a:solidFill>
                <a:effectLst/>
                <a:latin typeface="KuranFontAbay"/>
              </a:rPr>
              <a:t>ثُمَّ خَلَقْنَا النُّطْفَةَ عَلَقَةً فَخَلَقْنَا الْعَلَقَةَ مُضْغَةً فَخَلَقْنَا الْمُضْغَةَ عِظَاماً فَكَسَوْنَا الْعِظَامَ لَحْماًࣗ ثُمَّ اَنْشَأْنَاهُ خَلْقاً اٰخَرَؕ فَتَبَارَكَ اللّٰهُ اَحْسَنُ الْخَالِقٖينَؕ ﴿١٤﴾</a:t>
            </a:r>
          </a:p>
        </p:txBody>
      </p:sp>
      <p:sp>
        <p:nvSpPr>
          <p:cNvPr id="13" name="Metin kutusu 12">
            <a:extLst>
              <a:ext uri="{FF2B5EF4-FFF2-40B4-BE49-F238E27FC236}">
                <a16:creationId xmlns:a16="http://schemas.microsoft.com/office/drawing/2014/main" id="{6D2165A1-7484-1725-91CA-CF876EBBF650}"/>
              </a:ext>
            </a:extLst>
          </p:cNvPr>
          <p:cNvSpPr txBox="1"/>
          <p:nvPr/>
        </p:nvSpPr>
        <p:spPr>
          <a:xfrm>
            <a:off x="1373133" y="3894276"/>
            <a:ext cx="9445730" cy="1477328"/>
          </a:xfrm>
          <a:prstGeom prst="rect">
            <a:avLst/>
          </a:prstGeom>
          <a:noFill/>
        </p:spPr>
        <p:txBody>
          <a:bodyPr wrap="square" rtlCol="0">
            <a:spAutoFit/>
          </a:bodyPr>
          <a:lstStyle/>
          <a:p>
            <a:pPr algn="ctr"/>
            <a:r>
              <a:rPr lang="tr-TR" sz="1800" i="0" u="none" strike="noStrike" baseline="0" dirty="0">
                <a:solidFill>
                  <a:srgbClr val="211D1E"/>
                </a:solidFill>
                <a:latin typeface="Quicksand Medium" pitchFamily="2" charset="-94"/>
              </a:rPr>
              <a:t>“Ant olsun, biz insanı, çamurdan (süzülmüş) bir özden yarattık. Sonra onu sağlam bir karargâhta </a:t>
            </a:r>
            <a:r>
              <a:rPr lang="tr-TR" sz="1800" i="0" u="none" strike="noStrike" baseline="0" dirty="0" err="1">
                <a:solidFill>
                  <a:srgbClr val="211D1E"/>
                </a:solidFill>
                <a:latin typeface="Quicksand Medium" pitchFamily="2" charset="-94"/>
              </a:rPr>
              <a:t>nutfe</a:t>
            </a:r>
            <a:r>
              <a:rPr lang="tr-TR" sz="1800" i="0" u="none" strike="noStrike" baseline="0" dirty="0">
                <a:solidFill>
                  <a:srgbClr val="211D1E"/>
                </a:solidFill>
                <a:latin typeface="Quicksand Medium" pitchFamily="2" charset="-94"/>
              </a:rPr>
              <a:t> hâline getirdik. Sonra </a:t>
            </a:r>
            <a:r>
              <a:rPr lang="tr-TR" sz="1800" i="0" u="none" strike="noStrike" baseline="0" dirty="0" err="1">
                <a:solidFill>
                  <a:srgbClr val="211D1E"/>
                </a:solidFill>
                <a:latin typeface="Quicksand Medium" pitchFamily="2" charset="-94"/>
              </a:rPr>
              <a:t>nutfeyi</a:t>
            </a:r>
            <a:r>
              <a:rPr lang="tr-TR" sz="1800" i="0" u="none" strike="noStrike" baseline="0" dirty="0">
                <a:solidFill>
                  <a:srgbClr val="211D1E"/>
                </a:solidFill>
                <a:latin typeface="Quicksand Medium" pitchFamily="2" charset="-94"/>
              </a:rPr>
              <a:t> alaka (aşılanmış yumurta) yaptık. Peşinden, alakayı, bir parçacık et hâline soktuk. Bu bir parçacık eti kemiklere (iskelete) çevirdik. Bu kemikleri etle kapladık. Sonra onu başka bir yaratışla insan hâline getirdik. Yapıp-yaratanların en güzeli olan Allah pek yücedir.”</a:t>
            </a:r>
            <a:endParaRPr lang="tr-TR" sz="1600" dirty="0">
              <a:latin typeface="Quicksand Medium" pitchFamily="2" charset="-94"/>
              <a:cs typeface="Quire Sans" panose="020B0502040204020203" pitchFamily="34" charset="0"/>
            </a:endParaRPr>
          </a:p>
        </p:txBody>
      </p:sp>
    </p:spTree>
    <p:extLst>
      <p:ext uri="{BB962C8B-B14F-4D97-AF65-F5344CB8AC3E}">
        <p14:creationId xmlns:p14="http://schemas.microsoft.com/office/powerpoint/2010/main" val="1969009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A0154604-25C1-2CFD-D4C8-B5E9B7D8FC34}"/>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8AEB6F4D-DF84-6DC9-4B17-7E95BA8CBD77}"/>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3A76E15B-6ECB-C1B7-2984-57FBBC8720E3}"/>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D28265D9-DC38-8D86-CA1E-3087E839FE48}"/>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D177EEBE-9149-389A-DD8D-93A167F8A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13FCED10-5E63-AE69-541C-74F937A3E47E}"/>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35CC17A2-3800-D8DA-9023-D0F00EDE20BC}"/>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7CD7B717-E6B3-FD53-12EE-CD2C7DF35D4B}"/>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sp>
        <p:nvSpPr>
          <p:cNvPr id="10" name="Metin kutusu 9">
            <a:extLst>
              <a:ext uri="{FF2B5EF4-FFF2-40B4-BE49-F238E27FC236}">
                <a16:creationId xmlns:a16="http://schemas.microsoft.com/office/drawing/2014/main" id="{DB2601A7-F33B-E790-86CF-97BD682482A5}"/>
              </a:ext>
            </a:extLst>
          </p:cNvPr>
          <p:cNvSpPr txBox="1"/>
          <p:nvPr/>
        </p:nvSpPr>
        <p:spPr>
          <a:xfrm>
            <a:off x="1555031" y="3142758"/>
            <a:ext cx="9081934" cy="584775"/>
          </a:xfrm>
          <a:prstGeom prst="rect">
            <a:avLst/>
          </a:prstGeom>
          <a:noFill/>
        </p:spPr>
        <p:txBody>
          <a:bodyPr wrap="square" rtlCol="0">
            <a:spAutoFit/>
          </a:bodyPr>
          <a:lstStyle/>
          <a:p>
            <a:pPr algn="ctr"/>
            <a:r>
              <a:rPr lang="tr-TR" sz="3200" b="0" i="0" u="none" strike="noStrike" baseline="0" dirty="0">
                <a:solidFill>
                  <a:srgbClr val="211D1E"/>
                </a:solidFill>
                <a:latin typeface="Quicksand Medium" pitchFamily="2" charset="-94"/>
              </a:rPr>
              <a:t>Hac Suresi 5. Ayet</a:t>
            </a:r>
          </a:p>
        </p:txBody>
      </p:sp>
    </p:spTree>
    <p:extLst>
      <p:ext uri="{BB962C8B-B14F-4D97-AF65-F5344CB8AC3E}">
        <p14:creationId xmlns:p14="http://schemas.microsoft.com/office/powerpoint/2010/main" val="150198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D58FB49-D540-A88C-376A-FBAC83690FCA}"/>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8B643364-74A1-4CBB-444C-09D6E2C3C40E}"/>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59F09B33-E7EF-11C3-DB89-FE3B1002699C}"/>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C856E760-6F04-740F-637B-A4B4279B2DA9}"/>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B2B7FBA6-DEBF-2A1B-C77B-27BD0AC99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F28A23C3-04BD-3C69-2556-B2BB94147D5F}"/>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67B3EA71-F363-A987-5817-1FF8F7453FA8}"/>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6AEF99EA-D40E-4ACB-CE4D-2B98D13A0EE4}"/>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sp>
        <p:nvSpPr>
          <p:cNvPr id="10" name="Metin kutusu 9">
            <a:extLst>
              <a:ext uri="{FF2B5EF4-FFF2-40B4-BE49-F238E27FC236}">
                <a16:creationId xmlns:a16="http://schemas.microsoft.com/office/drawing/2014/main" id="{900B9F72-B920-A0B3-4465-9756092AD8DE}"/>
              </a:ext>
            </a:extLst>
          </p:cNvPr>
          <p:cNvSpPr txBox="1"/>
          <p:nvPr/>
        </p:nvSpPr>
        <p:spPr>
          <a:xfrm>
            <a:off x="2792360" y="2193769"/>
            <a:ext cx="5612026" cy="584775"/>
          </a:xfrm>
          <a:prstGeom prst="rect">
            <a:avLst/>
          </a:prstGeom>
          <a:noFill/>
        </p:spPr>
        <p:txBody>
          <a:bodyPr wrap="square" rtlCol="0">
            <a:spAutoFit/>
          </a:bodyPr>
          <a:lstStyle/>
          <a:p>
            <a:pPr algn="r"/>
            <a:r>
              <a:rPr lang="ar-AE" sz="3200" b="0" i="0" dirty="0">
                <a:solidFill>
                  <a:srgbClr val="31708F"/>
                </a:solidFill>
                <a:effectLst/>
                <a:latin typeface="KuranFontAbay"/>
              </a:rPr>
              <a:t>لَقَدْ خَلَقْنَا الْاِنْسَانَ فٖٓي اَحْسَنِ تَقْوٖيمٍؗ ﴿٤﴾</a:t>
            </a:r>
          </a:p>
        </p:txBody>
      </p:sp>
      <p:sp>
        <p:nvSpPr>
          <p:cNvPr id="11" name="Metin kutusu 10">
            <a:extLst>
              <a:ext uri="{FF2B5EF4-FFF2-40B4-BE49-F238E27FC236}">
                <a16:creationId xmlns:a16="http://schemas.microsoft.com/office/drawing/2014/main" id="{D7C1288E-EEAB-6BBC-B1E6-1BC4FAF9F8FF}"/>
              </a:ext>
            </a:extLst>
          </p:cNvPr>
          <p:cNvSpPr txBox="1"/>
          <p:nvPr/>
        </p:nvSpPr>
        <p:spPr>
          <a:xfrm>
            <a:off x="2500464" y="3231007"/>
            <a:ext cx="7191068" cy="1569660"/>
          </a:xfrm>
          <a:prstGeom prst="rect">
            <a:avLst/>
          </a:prstGeom>
          <a:noFill/>
        </p:spPr>
        <p:txBody>
          <a:bodyPr wrap="square" rtlCol="0">
            <a:spAutoFit/>
          </a:bodyPr>
          <a:lstStyle/>
          <a:p>
            <a:pPr algn="ctr"/>
            <a:r>
              <a:rPr lang="tr-TR" sz="4000" dirty="0">
                <a:solidFill>
                  <a:srgbClr val="8A6D3B"/>
                </a:solidFill>
                <a:latin typeface="Helvetica Neue"/>
              </a:rPr>
              <a:t>«</a:t>
            </a:r>
            <a:r>
              <a:rPr lang="tr-TR" sz="4000" b="0" i="0" dirty="0">
                <a:solidFill>
                  <a:srgbClr val="8A6D3B"/>
                </a:solidFill>
                <a:effectLst/>
                <a:latin typeface="Helvetica Neue"/>
              </a:rPr>
              <a:t>Şüphesiz biz insanı en güzel biçimde yarattık.</a:t>
            </a:r>
          </a:p>
          <a:p>
            <a:pPr algn="ctr"/>
            <a:r>
              <a:rPr lang="tr-TR" sz="1600" b="0" i="0" dirty="0">
                <a:solidFill>
                  <a:srgbClr val="8A6D3B"/>
                </a:solidFill>
                <a:effectLst/>
                <a:latin typeface="Helvetica Neue"/>
                <a:cs typeface="Quire Sans" panose="020B0502040204020203" pitchFamily="34" charset="0"/>
              </a:rPr>
              <a:t>Tin</a:t>
            </a:r>
            <a:r>
              <a:rPr lang="tr-TR" sz="1600" dirty="0">
                <a:solidFill>
                  <a:srgbClr val="8A6D3B"/>
                </a:solidFill>
                <a:latin typeface="Helvetica Neue"/>
                <a:cs typeface="Quire Sans" panose="020B0502040204020203" pitchFamily="34" charset="0"/>
              </a:rPr>
              <a:t> Suresi 4. Ayet</a:t>
            </a:r>
            <a:endParaRPr lang="tr-TR" sz="1600" dirty="0">
              <a:latin typeface="Quicksand Medium" pitchFamily="2" charset="-94"/>
              <a:cs typeface="Quire Sans" panose="020B0502040204020203" pitchFamily="34" charset="0"/>
            </a:endParaRPr>
          </a:p>
        </p:txBody>
      </p:sp>
    </p:spTree>
    <p:extLst>
      <p:ext uri="{BB962C8B-B14F-4D97-AF65-F5344CB8AC3E}">
        <p14:creationId xmlns:p14="http://schemas.microsoft.com/office/powerpoint/2010/main" val="1408986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D58FB49-D540-A88C-376A-FBAC83690FCA}"/>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8B643364-74A1-4CBB-444C-09D6E2C3C40E}"/>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59F09B33-E7EF-11C3-DB89-FE3B1002699C}"/>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C856E760-6F04-740F-637B-A4B4279B2DA9}"/>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B2B7FBA6-DEBF-2A1B-C77B-27BD0AC99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F28A23C3-04BD-3C69-2556-B2BB94147D5F}"/>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67B3EA71-F363-A987-5817-1FF8F7453FA8}"/>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6AEF99EA-D40E-4ACB-CE4D-2B98D13A0EE4}"/>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sp>
        <p:nvSpPr>
          <p:cNvPr id="11" name="Metin kutusu 10">
            <a:extLst>
              <a:ext uri="{FF2B5EF4-FFF2-40B4-BE49-F238E27FC236}">
                <a16:creationId xmlns:a16="http://schemas.microsoft.com/office/drawing/2014/main" id="{D7C1288E-EEAB-6BBC-B1E6-1BC4FAF9F8FF}"/>
              </a:ext>
            </a:extLst>
          </p:cNvPr>
          <p:cNvSpPr txBox="1"/>
          <p:nvPr/>
        </p:nvSpPr>
        <p:spPr>
          <a:xfrm>
            <a:off x="2500464" y="2280984"/>
            <a:ext cx="7191068" cy="2308324"/>
          </a:xfrm>
          <a:prstGeom prst="rect">
            <a:avLst/>
          </a:prstGeom>
          <a:noFill/>
        </p:spPr>
        <p:txBody>
          <a:bodyPr wrap="square" rtlCol="0">
            <a:spAutoFit/>
          </a:bodyPr>
          <a:lstStyle/>
          <a:p>
            <a:pPr algn="ctr"/>
            <a:r>
              <a:rPr lang="tr-TR" sz="2400" b="0" i="0" u="none" strike="noStrike" baseline="0" dirty="0">
                <a:solidFill>
                  <a:srgbClr val="221E1F"/>
                </a:solidFill>
                <a:latin typeface="XBGJNE+Helvetica"/>
              </a:rPr>
              <a:t>Yüce Allah; insana akıl, ilim ve irade gibi nimetler vererek onu üstün bir konuma yükseltmiştir. İnsanın bu konumu, Kur’an-ı Kerim’de “</a:t>
            </a:r>
            <a:r>
              <a:rPr lang="tr-TR" sz="2400" b="1" i="0" u="none" strike="noStrike" baseline="0" dirty="0">
                <a:solidFill>
                  <a:srgbClr val="221E1F"/>
                </a:solidFill>
                <a:latin typeface="FNHFVO+Helvetica-Bold"/>
              </a:rPr>
              <a:t>Ant olsun biz insanoğluna şan, şeref ve nimetler verdik; onları karada ve denizde taşıdık, kendilerine güzel güzel rızıklar verdik ve onları yarattıklarımızın çoğundan üstün kıldık.</a:t>
            </a:r>
            <a:r>
              <a:rPr lang="tr-TR" sz="2400" b="0" i="0" u="none" strike="noStrike" baseline="0" dirty="0">
                <a:solidFill>
                  <a:srgbClr val="221E1F"/>
                </a:solidFill>
                <a:latin typeface="XBGJNE+Helvetica"/>
              </a:rPr>
              <a:t>”</a:t>
            </a:r>
            <a:endParaRPr lang="tr-TR" sz="2000" dirty="0">
              <a:latin typeface="Quicksand Medium" pitchFamily="2" charset="-94"/>
              <a:cs typeface="Quire Sans" panose="020B0502040204020203" pitchFamily="34" charset="0"/>
            </a:endParaRPr>
          </a:p>
        </p:txBody>
      </p:sp>
    </p:spTree>
    <p:extLst>
      <p:ext uri="{BB962C8B-B14F-4D97-AF65-F5344CB8AC3E}">
        <p14:creationId xmlns:p14="http://schemas.microsoft.com/office/powerpoint/2010/main" val="2670677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D58FB49-D540-A88C-376A-FBAC83690FCA}"/>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8B643364-74A1-4CBB-444C-09D6E2C3C40E}"/>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59F09B33-E7EF-11C3-DB89-FE3B1002699C}"/>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C856E760-6F04-740F-637B-A4B4279B2DA9}"/>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B2B7FBA6-DEBF-2A1B-C77B-27BD0AC99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F28A23C3-04BD-3C69-2556-B2BB94147D5F}"/>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67B3EA71-F363-A987-5817-1FF8F7453FA8}"/>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6AEF99EA-D40E-4ACB-CE4D-2B98D13A0EE4}"/>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sp>
        <p:nvSpPr>
          <p:cNvPr id="11" name="Metin kutusu 10">
            <a:extLst>
              <a:ext uri="{FF2B5EF4-FFF2-40B4-BE49-F238E27FC236}">
                <a16:creationId xmlns:a16="http://schemas.microsoft.com/office/drawing/2014/main" id="{D7C1288E-EEAB-6BBC-B1E6-1BC4FAF9F8FF}"/>
              </a:ext>
            </a:extLst>
          </p:cNvPr>
          <p:cNvSpPr txBox="1"/>
          <p:nvPr/>
        </p:nvSpPr>
        <p:spPr>
          <a:xfrm>
            <a:off x="1589443" y="2828835"/>
            <a:ext cx="9013110" cy="1200329"/>
          </a:xfrm>
          <a:prstGeom prst="rect">
            <a:avLst/>
          </a:prstGeom>
          <a:noFill/>
        </p:spPr>
        <p:txBody>
          <a:bodyPr wrap="square" rtlCol="0">
            <a:spAutoFit/>
          </a:bodyPr>
          <a:lstStyle/>
          <a:p>
            <a:pPr algn="ctr"/>
            <a:r>
              <a:rPr lang="tr-TR" sz="3600" b="0" i="0" u="none" strike="noStrike" baseline="0" dirty="0">
                <a:solidFill>
                  <a:srgbClr val="221E1F"/>
                </a:solidFill>
                <a:latin typeface="XBGJNE+Helvetica"/>
              </a:rPr>
              <a:t>“</a:t>
            </a:r>
            <a:r>
              <a:rPr lang="tr-TR" sz="3600" b="1" i="0" u="none" strike="noStrike" baseline="0" dirty="0">
                <a:solidFill>
                  <a:srgbClr val="221E1F"/>
                </a:solidFill>
                <a:latin typeface="FNHFVO+Helvetica-Bold"/>
              </a:rPr>
              <a:t>Hani Rabbin meleklere, ‘Ben yeryüzünde bir halife yaratacağım.’ demişti…</a:t>
            </a:r>
            <a:r>
              <a:rPr lang="tr-TR" sz="3600" b="0" i="0" u="none" strike="noStrike" baseline="0" dirty="0">
                <a:solidFill>
                  <a:srgbClr val="221E1F"/>
                </a:solidFill>
                <a:latin typeface="XBGJNE+Helvetica"/>
              </a:rPr>
              <a:t>”</a:t>
            </a:r>
            <a:endParaRPr lang="tr-TR" sz="4000" dirty="0">
              <a:latin typeface="Quicksand Medium" pitchFamily="2" charset="-94"/>
              <a:cs typeface="Quire Sans" panose="020B0502040204020203" pitchFamily="34" charset="0"/>
            </a:endParaRPr>
          </a:p>
        </p:txBody>
      </p:sp>
    </p:spTree>
    <p:extLst>
      <p:ext uri="{BB962C8B-B14F-4D97-AF65-F5344CB8AC3E}">
        <p14:creationId xmlns:p14="http://schemas.microsoft.com/office/powerpoint/2010/main" val="135274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D58FB49-D540-A88C-376A-FBAC83690FCA}"/>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8B643364-74A1-4CBB-444C-09D6E2C3C40E}"/>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59F09B33-E7EF-11C3-DB89-FE3B1002699C}"/>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C856E760-6F04-740F-637B-A4B4279B2DA9}"/>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B2B7FBA6-DEBF-2A1B-C77B-27BD0AC99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F28A23C3-04BD-3C69-2556-B2BB94147D5F}"/>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67B3EA71-F363-A987-5817-1FF8F7453FA8}"/>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6AEF99EA-D40E-4ACB-CE4D-2B98D13A0EE4}"/>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sp>
        <p:nvSpPr>
          <p:cNvPr id="11" name="Metin kutusu 10">
            <a:extLst>
              <a:ext uri="{FF2B5EF4-FFF2-40B4-BE49-F238E27FC236}">
                <a16:creationId xmlns:a16="http://schemas.microsoft.com/office/drawing/2014/main" id="{D7C1288E-EEAB-6BBC-B1E6-1BC4FAF9F8FF}"/>
              </a:ext>
            </a:extLst>
          </p:cNvPr>
          <p:cNvSpPr txBox="1"/>
          <p:nvPr/>
        </p:nvSpPr>
        <p:spPr>
          <a:xfrm>
            <a:off x="1589443" y="2393239"/>
            <a:ext cx="9013110" cy="1815882"/>
          </a:xfrm>
          <a:prstGeom prst="rect">
            <a:avLst/>
          </a:prstGeom>
          <a:noFill/>
        </p:spPr>
        <p:txBody>
          <a:bodyPr wrap="square" rtlCol="0">
            <a:spAutoFit/>
          </a:bodyPr>
          <a:lstStyle/>
          <a:p>
            <a:pPr algn="ctr"/>
            <a:r>
              <a:rPr lang="tr-TR" sz="2800" i="0" u="none" strike="noStrike" baseline="0" dirty="0">
                <a:solidFill>
                  <a:srgbClr val="221E1F"/>
                </a:solidFill>
                <a:latin typeface="Quicksand Medium" pitchFamily="2" charset="-94"/>
              </a:rPr>
              <a:t>İnsana bir emanet yüklenmiştir.</a:t>
            </a:r>
          </a:p>
          <a:p>
            <a:pPr algn="ctr"/>
            <a:r>
              <a:rPr lang="tr-TR" sz="2800" i="0" u="none" strike="noStrike" baseline="0" dirty="0">
                <a:solidFill>
                  <a:srgbClr val="221E1F"/>
                </a:solidFill>
                <a:latin typeface="Quicksand Medium" pitchFamily="2" charset="-94"/>
              </a:rPr>
              <a:t>“Şüphesiz biz emaneti göklere, yere ve dağlara teklif ettik de onlar onu yüklenmek istemediler, ondan çekindiler. Onu insan yüklendi…”</a:t>
            </a:r>
            <a:endParaRPr lang="tr-TR" sz="5400" dirty="0">
              <a:latin typeface="Quicksand Medium" pitchFamily="2" charset="-94"/>
              <a:cs typeface="Quire Sans" panose="020B0502040204020203" pitchFamily="34" charset="0"/>
            </a:endParaRPr>
          </a:p>
        </p:txBody>
      </p:sp>
    </p:spTree>
    <p:extLst>
      <p:ext uri="{BB962C8B-B14F-4D97-AF65-F5344CB8AC3E}">
        <p14:creationId xmlns:p14="http://schemas.microsoft.com/office/powerpoint/2010/main" val="358243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D58FB49-D540-A88C-376A-FBAC83690FCA}"/>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8B643364-74A1-4CBB-444C-09D6E2C3C40E}"/>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59F09B33-E7EF-11C3-DB89-FE3B1002699C}"/>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C856E760-6F04-740F-637B-A4B4279B2DA9}"/>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B2B7FBA6-DEBF-2A1B-C77B-27BD0AC99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F28A23C3-04BD-3C69-2556-B2BB94147D5F}"/>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67B3EA71-F363-A987-5817-1FF8F7453FA8}"/>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6AEF99EA-D40E-4ACB-CE4D-2B98D13A0EE4}"/>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sp>
        <p:nvSpPr>
          <p:cNvPr id="11" name="Metin kutusu 10">
            <a:extLst>
              <a:ext uri="{FF2B5EF4-FFF2-40B4-BE49-F238E27FC236}">
                <a16:creationId xmlns:a16="http://schemas.microsoft.com/office/drawing/2014/main" id="{D7C1288E-EEAB-6BBC-B1E6-1BC4FAF9F8FF}"/>
              </a:ext>
            </a:extLst>
          </p:cNvPr>
          <p:cNvSpPr txBox="1"/>
          <p:nvPr/>
        </p:nvSpPr>
        <p:spPr>
          <a:xfrm>
            <a:off x="1589443" y="2516350"/>
            <a:ext cx="9013110" cy="1569660"/>
          </a:xfrm>
          <a:prstGeom prst="rect">
            <a:avLst/>
          </a:prstGeom>
          <a:noFill/>
        </p:spPr>
        <p:txBody>
          <a:bodyPr wrap="square" rtlCol="0">
            <a:spAutoFit/>
          </a:bodyPr>
          <a:lstStyle/>
          <a:p>
            <a:pPr algn="ctr"/>
            <a:r>
              <a:rPr lang="tr-TR" sz="3200" b="0" i="0" u="none" strike="noStrike" baseline="0" dirty="0">
                <a:solidFill>
                  <a:srgbClr val="221E1F"/>
                </a:solidFill>
                <a:latin typeface="Quicksand Medium" pitchFamily="2" charset="-94"/>
              </a:rPr>
              <a:t>İnsan; Rabbini tanımak, dinî vecibelerini yerine getirmek ve ahiret hayatına hazırlık yapmakla yükümlüdür. </a:t>
            </a:r>
            <a:endParaRPr lang="tr-TR" sz="8000" dirty="0">
              <a:latin typeface="Quicksand Medium" pitchFamily="2" charset="-94"/>
              <a:cs typeface="Quire Sans" panose="020B0502040204020203" pitchFamily="34" charset="0"/>
            </a:endParaRPr>
          </a:p>
        </p:txBody>
      </p:sp>
    </p:spTree>
    <p:extLst>
      <p:ext uri="{BB962C8B-B14F-4D97-AF65-F5344CB8AC3E}">
        <p14:creationId xmlns:p14="http://schemas.microsoft.com/office/powerpoint/2010/main" val="120422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D58FB49-D540-A88C-376A-FBAC83690FCA}"/>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8B643364-74A1-4CBB-444C-09D6E2C3C40E}"/>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59F09B33-E7EF-11C3-DB89-FE3B1002699C}"/>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C856E760-6F04-740F-637B-A4B4279B2DA9}"/>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B2B7FBA6-DEBF-2A1B-C77B-27BD0AC99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F28A23C3-04BD-3C69-2556-B2BB94147D5F}"/>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67B3EA71-F363-A987-5817-1FF8F7453FA8}"/>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6AEF99EA-D40E-4ACB-CE4D-2B98D13A0EE4}"/>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sp>
        <p:nvSpPr>
          <p:cNvPr id="11" name="Metin kutusu 10">
            <a:extLst>
              <a:ext uri="{FF2B5EF4-FFF2-40B4-BE49-F238E27FC236}">
                <a16:creationId xmlns:a16="http://schemas.microsoft.com/office/drawing/2014/main" id="{D7C1288E-EEAB-6BBC-B1E6-1BC4FAF9F8FF}"/>
              </a:ext>
            </a:extLst>
          </p:cNvPr>
          <p:cNvSpPr txBox="1"/>
          <p:nvPr/>
        </p:nvSpPr>
        <p:spPr>
          <a:xfrm>
            <a:off x="1589443" y="1975576"/>
            <a:ext cx="9013110" cy="1569660"/>
          </a:xfrm>
          <a:prstGeom prst="rect">
            <a:avLst/>
          </a:prstGeom>
          <a:noFill/>
        </p:spPr>
        <p:txBody>
          <a:bodyPr wrap="square" rtlCol="0">
            <a:spAutoFit/>
          </a:bodyPr>
          <a:lstStyle/>
          <a:p>
            <a:pPr algn="ctr"/>
            <a:r>
              <a:rPr lang="tr-TR" sz="3200" i="0" u="none" strike="noStrike" baseline="0" dirty="0">
                <a:solidFill>
                  <a:srgbClr val="221E1F"/>
                </a:solidFill>
                <a:latin typeface="Quicksand Medium" pitchFamily="2" charset="-94"/>
              </a:rPr>
              <a:t>“O, sudan bir insan yaratıp ondan soy sop ve hısımlık meydana getirendir. Rabbin her şeye hakkıyla gücü yetendir.”</a:t>
            </a:r>
            <a:endParaRPr lang="tr-TR" sz="13800" dirty="0">
              <a:latin typeface="Quicksand Medium" pitchFamily="2" charset="-94"/>
              <a:cs typeface="Quire Sans" panose="020B0502040204020203" pitchFamily="34" charset="0"/>
            </a:endParaRPr>
          </a:p>
        </p:txBody>
      </p:sp>
      <p:sp>
        <p:nvSpPr>
          <p:cNvPr id="10" name="Metin kutusu 9">
            <a:extLst>
              <a:ext uri="{FF2B5EF4-FFF2-40B4-BE49-F238E27FC236}">
                <a16:creationId xmlns:a16="http://schemas.microsoft.com/office/drawing/2014/main" id="{C905663A-7E2E-02C3-BAAC-CEAE41A895A7}"/>
              </a:ext>
            </a:extLst>
          </p:cNvPr>
          <p:cNvSpPr txBox="1"/>
          <p:nvPr/>
        </p:nvSpPr>
        <p:spPr>
          <a:xfrm>
            <a:off x="1589443" y="4044714"/>
            <a:ext cx="9013110" cy="584775"/>
          </a:xfrm>
          <a:prstGeom prst="rect">
            <a:avLst/>
          </a:prstGeom>
          <a:noFill/>
        </p:spPr>
        <p:txBody>
          <a:bodyPr wrap="square" rtlCol="0">
            <a:spAutoFit/>
          </a:bodyPr>
          <a:lstStyle/>
          <a:p>
            <a:pPr algn="ctr"/>
            <a:r>
              <a:rPr lang="tr-TR" sz="3200" i="0" u="none" strike="noStrike" baseline="0" dirty="0">
                <a:solidFill>
                  <a:srgbClr val="221E1F"/>
                </a:solidFill>
                <a:latin typeface="Quicksand Medium" pitchFamily="2" charset="-94"/>
              </a:rPr>
              <a:t>Sosyal İlişki?</a:t>
            </a:r>
            <a:endParaRPr lang="tr-TR" sz="13800" dirty="0">
              <a:latin typeface="Quicksand Medium" pitchFamily="2" charset="-94"/>
              <a:cs typeface="Quire Sans" panose="020B0502040204020203" pitchFamily="34" charset="0"/>
            </a:endParaRPr>
          </a:p>
        </p:txBody>
      </p:sp>
    </p:spTree>
    <p:extLst>
      <p:ext uri="{BB962C8B-B14F-4D97-AF65-F5344CB8AC3E}">
        <p14:creationId xmlns:p14="http://schemas.microsoft.com/office/powerpoint/2010/main" val="19508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D58FB49-D540-A88C-376A-FBAC83690FCA}"/>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8B643364-74A1-4CBB-444C-09D6E2C3C40E}"/>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59F09B33-E7EF-11C3-DB89-FE3B1002699C}"/>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C856E760-6F04-740F-637B-A4B4279B2DA9}"/>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B2B7FBA6-DEBF-2A1B-C77B-27BD0AC99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F28A23C3-04BD-3C69-2556-B2BB94147D5F}"/>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67B3EA71-F363-A987-5817-1FF8F7453FA8}"/>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6AEF99EA-D40E-4ACB-CE4D-2B98D13A0EE4}"/>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sp>
        <p:nvSpPr>
          <p:cNvPr id="11" name="Metin kutusu 10">
            <a:extLst>
              <a:ext uri="{FF2B5EF4-FFF2-40B4-BE49-F238E27FC236}">
                <a16:creationId xmlns:a16="http://schemas.microsoft.com/office/drawing/2014/main" id="{D7C1288E-EEAB-6BBC-B1E6-1BC4FAF9F8FF}"/>
              </a:ext>
            </a:extLst>
          </p:cNvPr>
          <p:cNvSpPr txBox="1"/>
          <p:nvPr/>
        </p:nvSpPr>
        <p:spPr>
          <a:xfrm>
            <a:off x="1589443" y="1442699"/>
            <a:ext cx="9013110" cy="1569660"/>
          </a:xfrm>
          <a:prstGeom prst="rect">
            <a:avLst/>
          </a:prstGeom>
          <a:noFill/>
        </p:spPr>
        <p:txBody>
          <a:bodyPr wrap="square" rtlCol="0">
            <a:spAutoFit/>
          </a:bodyPr>
          <a:lstStyle/>
          <a:p>
            <a:pPr algn="ctr"/>
            <a:r>
              <a:rPr lang="tr-TR" sz="3200" b="0" i="0" u="none" strike="noStrike" baseline="0" dirty="0">
                <a:solidFill>
                  <a:srgbClr val="221E1F"/>
                </a:solidFill>
                <a:latin typeface="Quicksand Medium" pitchFamily="2" charset="-94"/>
              </a:rPr>
              <a:t>Allah (cc); ilk insan Hz. Âdem’e bütün isimleri yani maddi ve manevi varlıkların, kavramların isimlerini ve özelliklerini öğretmiştir.</a:t>
            </a:r>
            <a:endParaRPr lang="tr-TR" sz="28700" dirty="0">
              <a:latin typeface="Quicksand Medium" pitchFamily="2" charset="-94"/>
              <a:cs typeface="Quire Sans" panose="020B0502040204020203" pitchFamily="34" charset="0"/>
            </a:endParaRPr>
          </a:p>
        </p:txBody>
      </p:sp>
      <p:sp>
        <p:nvSpPr>
          <p:cNvPr id="12" name="Metin kutusu 11">
            <a:extLst>
              <a:ext uri="{FF2B5EF4-FFF2-40B4-BE49-F238E27FC236}">
                <a16:creationId xmlns:a16="http://schemas.microsoft.com/office/drawing/2014/main" id="{BE7A4C0D-8BC4-0806-DDBE-ABAA320ACAE1}"/>
              </a:ext>
            </a:extLst>
          </p:cNvPr>
          <p:cNvSpPr txBox="1"/>
          <p:nvPr/>
        </p:nvSpPr>
        <p:spPr>
          <a:xfrm>
            <a:off x="1589443" y="3455856"/>
            <a:ext cx="9013110" cy="1200329"/>
          </a:xfrm>
          <a:prstGeom prst="rect">
            <a:avLst/>
          </a:prstGeom>
          <a:noFill/>
        </p:spPr>
        <p:txBody>
          <a:bodyPr wrap="square" rtlCol="0">
            <a:spAutoFit/>
          </a:bodyPr>
          <a:lstStyle/>
          <a:p>
            <a:pPr algn="ctr"/>
            <a:r>
              <a:rPr lang="tr-TR" sz="1800" b="0" i="0" u="none" strike="noStrike" baseline="0" dirty="0">
                <a:solidFill>
                  <a:srgbClr val="221E1F"/>
                </a:solidFill>
                <a:latin typeface="XBGJNE+Helvetica"/>
              </a:rPr>
              <a:t>“</a:t>
            </a:r>
            <a:r>
              <a:rPr lang="tr-TR" sz="1800" b="1" i="0" u="none" strike="noStrike" baseline="0" dirty="0">
                <a:solidFill>
                  <a:srgbClr val="221E1F"/>
                </a:solidFill>
                <a:latin typeface="FNHFVO+Helvetica-Bold"/>
              </a:rPr>
              <a:t>Allah, Âdem’e bütün varlıkların isimlerini öğretti. Sonra onları meleklere göstererek ‘Eğer doğru söyleyenler iseniz haydi bana bunların isimlerini bildirin.’ dedi. Melekler, ‘Seni bütün eksikliklerden uzak tutarız. Senin bize öğrettiklerinden başka bizim hiçbir bilgimiz yoktur. Şüphesiz her şeyi hakkıyla bilen, hikmetle yapan sensin.’ dediler.</a:t>
            </a:r>
            <a:r>
              <a:rPr lang="tr-TR" sz="1800" b="0" i="0" u="none" strike="noStrike" baseline="0" dirty="0">
                <a:solidFill>
                  <a:srgbClr val="221E1F"/>
                </a:solidFill>
                <a:latin typeface="XBGJNE+Helvetica"/>
              </a:rPr>
              <a:t>”</a:t>
            </a:r>
            <a:endParaRPr lang="tr-TR" sz="28700" dirty="0">
              <a:latin typeface="Quicksand Medium" pitchFamily="2" charset="-94"/>
              <a:cs typeface="Quire Sans" panose="020B0502040204020203" pitchFamily="34" charset="0"/>
            </a:endParaRPr>
          </a:p>
        </p:txBody>
      </p:sp>
    </p:spTree>
    <p:extLst>
      <p:ext uri="{BB962C8B-B14F-4D97-AF65-F5344CB8AC3E}">
        <p14:creationId xmlns:p14="http://schemas.microsoft.com/office/powerpoint/2010/main" val="112695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D58FB49-D540-A88C-376A-FBAC83690FCA}"/>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8B643364-74A1-4CBB-444C-09D6E2C3C40E}"/>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59F09B33-E7EF-11C3-DB89-FE3B1002699C}"/>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C856E760-6F04-740F-637B-A4B4279B2DA9}"/>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B2B7FBA6-DEBF-2A1B-C77B-27BD0AC99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F28A23C3-04BD-3C69-2556-B2BB94147D5F}"/>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67B3EA71-F363-A987-5817-1FF8F7453FA8}"/>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6AEF99EA-D40E-4ACB-CE4D-2B98D13A0EE4}"/>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sp>
        <p:nvSpPr>
          <p:cNvPr id="11" name="Metin kutusu 10">
            <a:extLst>
              <a:ext uri="{FF2B5EF4-FFF2-40B4-BE49-F238E27FC236}">
                <a16:creationId xmlns:a16="http://schemas.microsoft.com/office/drawing/2014/main" id="{D7C1288E-EEAB-6BBC-B1E6-1BC4FAF9F8FF}"/>
              </a:ext>
            </a:extLst>
          </p:cNvPr>
          <p:cNvSpPr txBox="1"/>
          <p:nvPr/>
        </p:nvSpPr>
        <p:spPr>
          <a:xfrm>
            <a:off x="1589443" y="2069107"/>
            <a:ext cx="9013110" cy="1077218"/>
          </a:xfrm>
          <a:prstGeom prst="rect">
            <a:avLst/>
          </a:prstGeom>
          <a:noFill/>
        </p:spPr>
        <p:txBody>
          <a:bodyPr wrap="square" rtlCol="0">
            <a:spAutoFit/>
          </a:bodyPr>
          <a:lstStyle/>
          <a:p>
            <a:pPr algn="ctr"/>
            <a:r>
              <a:rPr lang="tr-TR" sz="3200" b="0" i="0" u="none" strike="noStrike" baseline="0" dirty="0">
                <a:solidFill>
                  <a:srgbClr val="221E1F"/>
                </a:solidFill>
                <a:latin typeface="Quicksand Medium" pitchFamily="2" charset="-94"/>
              </a:rPr>
              <a:t>Her varlığın yaratılmasında bir amaç ve yarar vardır.</a:t>
            </a:r>
            <a:endParaRPr lang="tr-TR" sz="28700" dirty="0">
              <a:latin typeface="Quicksand Medium" pitchFamily="2" charset="-94"/>
              <a:cs typeface="Quire Sans" panose="020B0502040204020203" pitchFamily="34" charset="0"/>
            </a:endParaRPr>
          </a:p>
        </p:txBody>
      </p:sp>
      <p:sp>
        <p:nvSpPr>
          <p:cNvPr id="12" name="Metin kutusu 11">
            <a:extLst>
              <a:ext uri="{FF2B5EF4-FFF2-40B4-BE49-F238E27FC236}">
                <a16:creationId xmlns:a16="http://schemas.microsoft.com/office/drawing/2014/main" id="{BE7A4C0D-8BC4-0806-DDBE-ABAA320ACAE1}"/>
              </a:ext>
            </a:extLst>
          </p:cNvPr>
          <p:cNvSpPr txBox="1"/>
          <p:nvPr/>
        </p:nvSpPr>
        <p:spPr>
          <a:xfrm>
            <a:off x="1589443" y="3435508"/>
            <a:ext cx="9013110" cy="461665"/>
          </a:xfrm>
          <a:prstGeom prst="rect">
            <a:avLst/>
          </a:prstGeom>
          <a:noFill/>
        </p:spPr>
        <p:txBody>
          <a:bodyPr wrap="square" rtlCol="0">
            <a:spAutoFit/>
          </a:bodyPr>
          <a:lstStyle/>
          <a:p>
            <a:pPr algn="ctr"/>
            <a:r>
              <a:rPr lang="tr-TR" sz="2400" b="0" i="0" u="none" strike="noStrike" baseline="0" dirty="0">
                <a:solidFill>
                  <a:srgbClr val="221E1F"/>
                </a:solidFill>
                <a:latin typeface="XBGJNE+Helvetica"/>
              </a:rPr>
              <a:t>‘</a:t>
            </a:r>
            <a:r>
              <a:rPr lang="tr-TR" sz="2400" b="1" i="0" u="none" strike="noStrike" baseline="0" dirty="0">
                <a:solidFill>
                  <a:srgbClr val="221E1F"/>
                </a:solidFill>
                <a:latin typeface="FNHFVO+Helvetica-Bold"/>
              </a:rPr>
              <a:t>Biz gökleri, yeri ve bunlar arasındakileri oyun olsun diye yaratmadık.</a:t>
            </a:r>
            <a:endParaRPr lang="tr-TR" sz="41300" dirty="0">
              <a:latin typeface="Quicksand Medium" pitchFamily="2" charset="-94"/>
              <a:cs typeface="Quire Sans" panose="020B0502040204020203" pitchFamily="34" charset="0"/>
            </a:endParaRPr>
          </a:p>
        </p:txBody>
      </p:sp>
    </p:spTree>
    <p:extLst>
      <p:ext uri="{BB962C8B-B14F-4D97-AF65-F5344CB8AC3E}">
        <p14:creationId xmlns:p14="http://schemas.microsoft.com/office/powerpoint/2010/main" val="3291446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siyah, karanlık içeren bir resim&#10;&#10;Açıklama otomatik olarak oluşturuldu">
            <a:extLst>
              <a:ext uri="{FF2B5EF4-FFF2-40B4-BE49-F238E27FC236}">
                <a16:creationId xmlns:a16="http://schemas.microsoft.com/office/drawing/2014/main" id="{CC9322B2-1AE4-45C0-015C-B15B8C4F3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6" name="Dikdörtgen 5">
            <a:extLst>
              <a:ext uri="{FF2B5EF4-FFF2-40B4-BE49-F238E27FC236}">
                <a16:creationId xmlns:a16="http://schemas.microsoft.com/office/drawing/2014/main" id="{BB38AE48-3E9B-D906-B967-BBC8D4697BEA}"/>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7" name="Metin kutusu 6">
            <a:extLst>
              <a:ext uri="{FF2B5EF4-FFF2-40B4-BE49-F238E27FC236}">
                <a16:creationId xmlns:a16="http://schemas.microsoft.com/office/drawing/2014/main" id="{CF2E252D-3FD8-EE93-1D06-37903AB08EF2}"/>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8" name="Metin kutusu 7">
            <a:extLst>
              <a:ext uri="{FF2B5EF4-FFF2-40B4-BE49-F238E27FC236}">
                <a16:creationId xmlns:a16="http://schemas.microsoft.com/office/drawing/2014/main" id="{27DEBDCD-167E-B5F7-DB17-4E5819F9A5C2}"/>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9" name="Dikdörtgen 8">
            <a:extLst>
              <a:ext uri="{FF2B5EF4-FFF2-40B4-BE49-F238E27FC236}">
                <a16:creationId xmlns:a16="http://schemas.microsoft.com/office/drawing/2014/main" id="{E9D4692D-B99B-CEBB-1841-901CD0A366D1}"/>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11" name="Dikdörtgen 10">
            <a:extLst>
              <a:ext uri="{FF2B5EF4-FFF2-40B4-BE49-F238E27FC236}">
                <a16:creationId xmlns:a16="http://schemas.microsoft.com/office/drawing/2014/main" id="{D66362D3-AB68-9F7F-731D-58729E84302A}"/>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11">
            <a:extLst>
              <a:ext uri="{FF2B5EF4-FFF2-40B4-BE49-F238E27FC236}">
                <a16:creationId xmlns:a16="http://schemas.microsoft.com/office/drawing/2014/main" id="{D4387185-8B3D-9C8A-F3B9-D5581823705E}"/>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6C7022C1-619D-5C10-068C-B4D3B313D25F}"/>
              </a:ext>
            </a:extLst>
          </p:cNvPr>
          <p:cNvSpPr txBox="1"/>
          <p:nvPr/>
        </p:nvSpPr>
        <p:spPr>
          <a:xfrm>
            <a:off x="3558047" y="1573970"/>
            <a:ext cx="5343834" cy="707886"/>
          </a:xfrm>
          <a:prstGeom prst="rect">
            <a:avLst/>
          </a:prstGeom>
          <a:noFill/>
        </p:spPr>
        <p:txBody>
          <a:bodyPr wrap="square" rtlCol="0">
            <a:spAutoFit/>
          </a:bodyPr>
          <a:lstStyle/>
          <a:p>
            <a:r>
              <a:rPr lang="tr-TR" sz="4000" dirty="0">
                <a:latin typeface="Quicksand Medium" pitchFamily="2" charset="-94"/>
                <a:cs typeface="Quire Sans" panose="020B0502040204020203" pitchFamily="34" charset="0"/>
              </a:rPr>
              <a:t>Neler Öğreneceğiz?</a:t>
            </a:r>
          </a:p>
        </p:txBody>
      </p:sp>
      <p:pic>
        <p:nvPicPr>
          <p:cNvPr id="4" name="Resim 3" descr="siyah, karanlık içeren bir resim&#10;&#10;Açıklama otomatik olarak oluşturuldu">
            <a:extLst>
              <a:ext uri="{FF2B5EF4-FFF2-40B4-BE49-F238E27FC236}">
                <a16:creationId xmlns:a16="http://schemas.microsoft.com/office/drawing/2014/main" id="{61D6BF18-DE39-79A4-32A7-EBFA790E94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907" y="2747286"/>
            <a:ext cx="215780" cy="229598"/>
          </a:xfrm>
          <a:prstGeom prst="rect">
            <a:avLst/>
          </a:prstGeom>
        </p:spPr>
      </p:pic>
      <p:sp>
        <p:nvSpPr>
          <p:cNvPr id="13" name="Metin kutusu 12">
            <a:extLst>
              <a:ext uri="{FF2B5EF4-FFF2-40B4-BE49-F238E27FC236}">
                <a16:creationId xmlns:a16="http://schemas.microsoft.com/office/drawing/2014/main" id="{30DCEDEB-790E-0AB5-B2AD-1066AC3E3C1A}"/>
              </a:ext>
            </a:extLst>
          </p:cNvPr>
          <p:cNvSpPr txBox="1"/>
          <p:nvPr/>
        </p:nvSpPr>
        <p:spPr>
          <a:xfrm>
            <a:off x="2089689" y="2662030"/>
            <a:ext cx="6448731"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sp>
        <p:nvSpPr>
          <p:cNvPr id="14" name="Metin kutusu 13">
            <a:extLst>
              <a:ext uri="{FF2B5EF4-FFF2-40B4-BE49-F238E27FC236}">
                <a16:creationId xmlns:a16="http://schemas.microsoft.com/office/drawing/2014/main" id="{0B6A726E-4262-618A-FD7B-001123AFD754}"/>
              </a:ext>
            </a:extLst>
          </p:cNvPr>
          <p:cNvSpPr txBox="1"/>
          <p:nvPr/>
        </p:nvSpPr>
        <p:spPr>
          <a:xfrm>
            <a:off x="2089689" y="3127381"/>
            <a:ext cx="6448731"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Doğruyu Arayan Bir Varlık Olarak İnsan</a:t>
            </a:r>
          </a:p>
        </p:txBody>
      </p:sp>
      <p:sp>
        <p:nvSpPr>
          <p:cNvPr id="15" name="Metin kutusu 14">
            <a:extLst>
              <a:ext uri="{FF2B5EF4-FFF2-40B4-BE49-F238E27FC236}">
                <a16:creationId xmlns:a16="http://schemas.microsoft.com/office/drawing/2014/main" id="{6CD434E2-3045-038C-F872-DB1DEB45124A}"/>
              </a:ext>
            </a:extLst>
          </p:cNvPr>
          <p:cNvSpPr txBox="1"/>
          <p:nvPr/>
        </p:nvSpPr>
        <p:spPr>
          <a:xfrm>
            <a:off x="2089688" y="3592732"/>
            <a:ext cx="6448731"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İbadet ve Dua Eden Bir Varlık Olarak İnsan</a:t>
            </a:r>
          </a:p>
        </p:txBody>
      </p:sp>
      <p:sp>
        <p:nvSpPr>
          <p:cNvPr id="16" name="Metin kutusu 15">
            <a:extLst>
              <a:ext uri="{FF2B5EF4-FFF2-40B4-BE49-F238E27FC236}">
                <a16:creationId xmlns:a16="http://schemas.microsoft.com/office/drawing/2014/main" id="{F00A2383-913E-8F58-3F02-29EC21A91EC3}"/>
              </a:ext>
            </a:extLst>
          </p:cNvPr>
          <p:cNvSpPr txBox="1"/>
          <p:nvPr/>
        </p:nvSpPr>
        <p:spPr>
          <a:xfrm>
            <a:off x="2089687" y="4058083"/>
            <a:ext cx="6448731"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Kur’an’dan Mesajlar</a:t>
            </a:r>
          </a:p>
        </p:txBody>
      </p:sp>
      <p:pic>
        <p:nvPicPr>
          <p:cNvPr id="17" name="Resim 16" descr="siyah, karanlık içeren bir resim&#10;&#10;Açıklama otomatik olarak oluşturuldu">
            <a:extLst>
              <a:ext uri="{FF2B5EF4-FFF2-40B4-BE49-F238E27FC236}">
                <a16:creationId xmlns:a16="http://schemas.microsoft.com/office/drawing/2014/main" id="{E468B429-976F-6045-6BEF-CBEB79C43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907" y="3198376"/>
            <a:ext cx="215780" cy="229598"/>
          </a:xfrm>
          <a:prstGeom prst="rect">
            <a:avLst/>
          </a:prstGeom>
        </p:spPr>
      </p:pic>
      <p:pic>
        <p:nvPicPr>
          <p:cNvPr id="18" name="Resim 17" descr="siyah, karanlık içeren bir resim&#10;&#10;Açıklama otomatik olarak oluşturuldu">
            <a:extLst>
              <a:ext uri="{FF2B5EF4-FFF2-40B4-BE49-F238E27FC236}">
                <a16:creationId xmlns:a16="http://schemas.microsoft.com/office/drawing/2014/main" id="{8399DCBA-3211-19F3-B514-88724F7D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907" y="3681066"/>
            <a:ext cx="215780" cy="229598"/>
          </a:xfrm>
          <a:prstGeom prst="rect">
            <a:avLst/>
          </a:prstGeom>
        </p:spPr>
      </p:pic>
      <p:pic>
        <p:nvPicPr>
          <p:cNvPr id="19" name="Resim 18" descr="siyah, karanlık içeren bir resim&#10;&#10;Açıklama otomatik olarak oluşturuldu">
            <a:extLst>
              <a:ext uri="{FF2B5EF4-FFF2-40B4-BE49-F238E27FC236}">
                <a16:creationId xmlns:a16="http://schemas.microsoft.com/office/drawing/2014/main" id="{9FF3AE5B-0202-2640-9645-C31803D2A1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907" y="4134681"/>
            <a:ext cx="215780" cy="229598"/>
          </a:xfrm>
          <a:prstGeom prst="rect">
            <a:avLst/>
          </a:prstGeom>
        </p:spPr>
      </p:pic>
    </p:spTree>
    <p:extLst>
      <p:ext uri="{BB962C8B-B14F-4D97-AF65-F5344CB8AC3E}">
        <p14:creationId xmlns:p14="http://schemas.microsoft.com/office/powerpoint/2010/main" val="147352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D58FB49-D540-A88C-376A-FBAC83690FCA}"/>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8B643364-74A1-4CBB-444C-09D6E2C3C40E}"/>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59F09B33-E7EF-11C3-DB89-FE3B1002699C}"/>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C856E760-6F04-740F-637B-A4B4279B2DA9}"/>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B2B7FBA6-DEBF-2A1B-C77B-27BD0AC99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F28A23C3-04BD-3C69-2556-B2BB94147D5F}"/>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67B3EA71-F363-A987-5817-1FF8F7453FA8}"/>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6AEF99EA-D40E-4ACB-CE4D-2B98D13A0EE4}"/>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sp>
        <p:nvSpPr>
          <p:cNvPr id="11" name="Metin kutusu 10">
            <a:extLst>
              <a:ext uri="{FF2B5EF4-FFF2-40B4-BE49-F238E27FC236}">
                <a16:creationId xmlns:a16="http://schemas.microsoft.com/office/drawing/2014/main" id="{D7C1288E-EEAB-6BBC-B1E6-1BC4FAF9F8FF}"/>
              </a:ext>
            </a:extLst>
          </p:cNvPr>
          <p:cNvSpPr txBox="1"/>
          <p:nvPr/>
        </p:nvSpPr>
        <p:spPr>
          <a:xfrm>
            <a:off x="1589443" y="2069107"/>
            <a:ext cx="9013110" cy="954107"/>
          </a:xfrm>
          <a:prstGeom prst="rect">
            <a:avLst/>
          </a:prstGeom>
          <a:noFill/>
        </p:spPr>
        <p:txBody>
          <a:bodyPr wrap="square" rtlCol="0">
            <a:spAutoFit/>
          </a:bodyPr>
          <a:lstStyle/>
          <a:p>
            <a:pPr algn="ctr"/>
            <a:r>
              <a:rPr lang="tr-TR" sz="2800" b="0" i="0" u="none" strike="noStrike" baseline="0" dirty="0">
                <a:solidFill>
                  <a:srgbClr val="221E1F"/>
                </a:solidFill>
                <a:latin typeface="Quicksand Medium" pitchFamily="2" charset="-94"/>
              </a:rPr>
              <a:t>Yaratılan her şey kendisi için belirlenen şekilde Allah’a (cc) ibadet eder. </a:t>
            </a:r>
            <a:endParaRPr lang="tr-TR" sz="49600" dirty="0">
              <a:latin typeface="Quicksand Medium" pitchFamily="2" charset="-94"/>
              <a:cs typeface="Quire Sans" panose="020B0502040204020203" pitchFamily="34" charset="0"/>
            </a:endParaRPr>
          </a:p>
        </p:txBody>
      </p:sp>
      <p:sp>
        <p:nvSpPr>
          <p:cNvPr id="12" name="Metin kutusu 11">
            <a:extLst>
              <a:ext uri="{FF2B5EF4-FFF2-40B4-BE49-F238E27FC236}">
                <a16:creationId xmlns:a16="http://schemas.microsoft.com/office/drawing/2014/main" id="{BE7A4C0D-8BC4-0806-DDBE-ABAA320ACAE1}"/>
              </a:ext>
            </a:extLst>
          </p:cNvPr>
          <p:cNvSpPr txBox="1"/>
          <p:nvPr/>
        </p:nvSpPr>
        <p:spPr>
          <a:xfrm>
            <a:off x="1589443" y="3435508"/>
            <a:ext cx="9013110" cy="1200329"/>
          </a:xfrm>
          <a:prstGeom prst="rect">
            <a:avLst/>
          </a:prstGeom>
          <a:noFill/>
        </p:spPr>
        <p:txBody>
          <a:bodyPr wrap="square" rtlCol="0">
            <a:spAutoFit/>
          </a:bodyPr>
          <a:lstStyle/>
          <a:p>
            <a:pPr algn="ctr"/>
            <a:r>
              <a:rPr lang="tr-TR" sz="2400" b="0" i="0" u="none" strike="noStrike" baseline="0" dirty="0">
                <a:solidFill>
                  <a:srgbClr val="221E1F"/>
                </a:solidFill>
                <a:latin typeface="XBGJNE+Helvetica"/>
              </a:rPr>
              <a:t>“</a:t>
            </a:r>
            <a:r>
              <a:rPr lang="tr-TR" sz="2400" b="1" i="0" u="none" strike="noStrike" baseline="0" dirty="0">
                <a:solidFill>
                  <a:srgbClr val="221E1F"/>
                </a:solidFill>
                <a:latin typeface="FNHFVO+Helvetica-Bold"/>
              </a:rPr>
              <a:t>Yedi gök, yer ve bunlarda bulunanlar O’nu tespih eder; O’nu hamt ile tespih etmeyen hiçbir şey yoktur. Fakat siz onların tespihini anlayamazsınız. O Halim’dir, bağışlayıcıdır.</a:t>
            </a:r>
            <a:r>
              <a:rPr lang="tr-TR" sz="2400" b="0" i="0" u="none" strike="noStrike" baseline="0" dirty="0">
                <a:solidFill>
                  <a:srgbClr val="221E1F"/>
                </a:solidFill>
                <a:latin typeface="XBGJNE+Helvetica"/>
              </a:rPr>
              <a:t>”</a:t>
            </a:r>
            <a:endParaRPr lang="tr-TR" sz="59500" dirty="0">
              <a:latin typeface="Quicksand Medium" pitchFamily="2" charset="-94"/>
              <a:cs typeface="Quire Sans" panose="020B0502040204020203" pitchFamily="34" charset="0"/>
            </a:endParaRPr>
          </a:p>
        </p:txBody>
      </p:sp>
    </p:spTree>
    <p:extLst>
      <p:ext uri="{BB962C8B-B14F-4D97-AF65-F5344CB8AC3E}">
        <p14:creationId xmlns:p14="http://schemas.microsoft.com/office/powerpoint/2010/main" val="316095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FD58FB49-D540-A88C-376A-FBAC83690FCA}"/>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8B643364-74A1-4CBB-444C-09D6E2C3C40E}"/>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59F09B33-E7EF-11C3-DB89-FE3B1002699C}"/>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C856E760-6F04-740F-637B-A4B4279B2DA9}"/>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B2B7FBA6-DEBF-2A1B-C77B-27BD0AC99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F28A23C3-04BD-3C69-2556-B2BB94147D5F}"/>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67B3EA71-F363-A987-5817-1FF8F7453FA8}"/>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6AEF99EA-D40E-4ACB-CE4D-2B98D13A0EE4}"/>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sp>
        <p:nvSpPr>
          <p:cNvPr id="12" name="Metin kutusu 11">
            <a:extLst>
              <a:ext uri="{FF2B5EF4-FFF2-40B4-BE49-F238E27FC236}">
                <a16:creationId xmlns:a16="http://schemas.microsoft.com/office/drawing/2014/main" id="{BE7A4C0D-8BC4-0806-DDBE-ABAA320ACAE1}"/>
              </a:ext>
            </a:extLst>
          </p:cNvPr>
          <p:cNvSpPr txBox="1"/>
          <p:nvPr/>
        </p:nvSpPr>
        <p:spPr>
          <a:xfrm>
            <a:off x="1483440" y="2393239"/>
            <a:ext cx="9013110" cy="1815882"/>
          </a:xfrm>
          <a:prstGeom prst="rect">
            <a:avLst/>
          </a:prstGeom>
          <a:noFill/>
        </p:spPr>
        <p:txBody>
          <a:bodyPr wrap="square" rtlCol="0">
            <a:spAutoFit/>
          </a:bodyPr>
          <a:lstStyle/>
          <a:p>
            <a:pPr algn="ctr"/>
            <a:r>
              <a:rPr lang="tr-TR" sz="2800" b="0" i="0" u="none" strike="noStrike" baseline="0" dirty="0">
                <a:solidFill>
                  <a:srgbClr val="221E1F"/>
                </a:solidFill>
                <a:latin typeface="Quicksand Medium" pitchFamily="2" charset="-94"/>
              </a:rPr>
              <a:t>İnsanın yaratılış amacı Rabbini tanımasıdır. İnsan seçimlerinin ve eylemlerinin farkında olarak sorumlu ve bilinçli davranmalıdır. Yaratıcısına kulluk etmeli ve bu dünyada </a:t>
            </a:r>
            <a:r>
              <a:rPr lang="tr-TR" sz="2800" b="0" i="0" u="none" strike="noStrike" baseline="0" dirty="0" err="1">
                <a:solidFill>
                  <a:srgbClr val="221E1F"/>
                </a:solidFill>
                <a:latin typeface="Quicksand Medium" pitchFamily="2" charset="-94"/>
              </a:rPr>
              <a:t>salih</a:t>
            </a:r>
            <a:r>
              <a:rPr lang="tr-TR" sz="2800" b="0" i="0" u="none" strike="noStrike" baseline="0" dirty="0">
                <a:solidFill>
                  <a:srgbClr val="221E1F"/>
                </a:solidFill>
                <a:latin typeface="Quicksand Medium" pitchFamily="2" charset="-94"/>
              </a:rPr>
              <a:t> ameller yapmalıdır.</a:t>
            </a:r>
            <a:endParaRPr lang="tr-TR" sz="102800" dirty="0">
              <a:latin typeface="Quicksand Medium" pitchFamily="2" charset="-94"/>
              <a:cs typeface="Quire Sans" panose="020B0502040204020203" pitchFamily="34" charset="0"/>
            </a:endParaRPr>
          </a:p>
        </p:txBody>
      </p:sp>
    </p:spTree>
    <p:extLst>
      <p:ext uri="{BB962C8B-B14F-4D97-AF65-F5344CB8AC3E}">
        <p14:creationId xmlns:p14="http://schemas.microsoft.com/office/powerpoint/2010/main" val="377638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291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1331A150-707D-93E2-F4A5-907CF573ADA9}"/>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897E44C5-E28F-D500-4A07-E3168211F305}"/>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AF01AA16-BA67-2917-ACF0-90368DC88695}"/>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BAF0AC0A-5A4B-8929-17E9-EEE75B65F900}"/>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23E94655-6F2B-8901-BBE3-65BDEA2E5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164F5655-0B97-FF04-0B53-C01963EEDA3A}"/>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C27B9D08-F964-6734-452C-F77567E801CA}"/>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7207DF7C-D07E-B7D7-F2F6-0E2F6DB169C6}"/>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pic>
        <p:nvPicPr>
          <p:cNvPr id="13" name="Resim 12" descr="çizim, çizgi film, sarı, emotikon içeren bir resim&#10;&#10;Açıklama otomatik olarak oluşturuldu">
            <a:extLst>
              <a:ext uri="{FF2B5EF4-FFF2-40B4-BE49-F238E27FC236}">
                <a16:creationId xmlns:a16="http://schemas.microsoft.com/office/drawing/2014/main" id="{F5A91866-A5BF-309D-9B1A-E73974F2E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0468" y="2348680"/>
            <a:ext cx="1905000"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Metin kutusu 13">
            <a:extLst>
              <a:ext uri="{FF2B5EF4-FFF2-40B4-BE49-F238E27FC236}">
                <a16:creationId xmlns:a16="http://schemas.microsoft.com/office/drawing/2014/main" id="{029CE148-391A-FC83-AA1F-6AC286C0A812}"/>
              </a:ext>
            </a:extLst>
          </p:cNvPr>
          <p:cNvSpPr txBox="1"/>
          <p:nvPr/>
        </p:nvSpPr>
        <p:spPr>
          <a:xfrm>
            <a:off x="4975124" y="2228671"/>
            <a:ext cx="5611145" cy="1200329"/>
          </a:xfrm>
          <a:prstGeom prst="rect">
            <a:avLst/>
          </a:prstGeom>
          <a:noFill/>
        </p:spPr>
        <p:txBody>
          <a:bodyPr wrap="square" rtlCol="0">
            <a:spAutoFit/>
          </a:bodyPr>
          <a:lstStyle/>
          <a:p>
            <a:r>
              <a:rPr lang="tr-TR" sz="2400" b="0" i="0" u="none" strike="noStrike" baseline="0" dirty="0">
                <a:solidFill>
                  <a:srgbClr val="211D1E"/>
                </a:solidFill>
                <a:latin typeface="Quicksand Medium" pitchFamily="2" charset="-94"/>
              </a:rPr>
              <a:t>İnsanlar için güzel nimetlerden olan balı yapan arıların yaratılış amacı ne olabilir? </a:t>
            </a:r>
          </a:p>
        </p:txBody>
      </p:sp>
      <p:sp>
        <p:nvSpPr>
          <p:cNvPr id="15" name="Metin kutusu 14">
            <a:extLst>
              <a:ext uri="{FF2B5EF4-FFF2-40B4-BE49-F238E27FC236}">
                <a16:creationId xmlns:a16="http://schemas.microsoft.com/office/drawing/2014/main" id="{29C20FD9-EC74-822A-A226-66BA1205AF0C}"/>
              </a:ext>
            </a:extLst>
          </p:cNvPr>
          <p:cNvSpPr txBox="1"/>
          <p:nvPr/>
        </p:nvSpPr>
        <p:spPr>
          <a:xfrm>
            <a:off x="4975123" y="3429000"/>
            <a:ext cx="5611145" cy="830997"/>
          </a:xfrm>
          <a:prstGeom prst="rect">
            <a:avLst/>
          </a:prstGeom>
          <a:noFill/>
        </p:spPr>
        <p:txBody>
          <a:bodyPr wrap="square" rtlCol="0">
            <a:spAutoFit/>
          </a:bodyPr>
          <a:lstStyle/>
          <a:p>
            <a:r>
              <a:rPr lang="tr-TR" sz="2400" b="0" i="0" u="none" strike="noStrike" baseline="0" dirty="0">
                <a:solidFill>
                  <a:srgbClr val="211D1E"/>
                </a:solidFill>
                <a:latin typeface="Quicksand Medium" pitchFamily="2" charset="-94"/>
              </a:rPr>
              <a:t>Bal yapmak dışında ne gibi bir katkıları olabilir?</a:t>
            </a:r>
          </a:p>
        </p:txBody>
      </p:sp>
    </p:spTree>
    <p:extLst>
      <p:ext uri="{BB962C8B-B14F-4D97-AF65-F5344CB8AC3E}">
        <p14:creationId xmlns:p14="http://schemas.microsoft.com/office/powerpoint/2010/main" val="62784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36A39958-9718-4EA6-22BC-0D6485820A99}"/>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BC1E74C7-A19C-31CC-4E6D-406D6A2034F8}"/>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A06DEC9A-CCD9-EF21-F0DB-8C8A2344F9CA}"/>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8221A3D9-01A5-12B4-5806-84A1566A6F8E}"/>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17B24266-FBC6-D0DA-009C-A8442FF80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EF09C369-4C95-2215-E4B1-891963AEE466}"/>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EC63C748-6947-EC99-3A19-457C1F823FE0}"/>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81C60F91-1E13-4A9F-2343-9DE5733E0AAE}"/>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pic>
        <p:nvPicPr>
          <p:cNvPr id="12" name="ari">
            <a:hlinkClick r:id="" action="ppaction://media"/>
            <a:extLst>
              <a:ext uri="{FF2B5EF4-FFF2-40B4-BE49-F238E27FC236}">
                <a16:creationId xmlns:a16="http://schemas.microsoft.com/office/drawing/2014/main" id="{22784CCE-6B81-7E38-D00D-632A8CDC03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33482" y="1565173"/>
            <a:ext cx="7325032" cy="4120331"/>
          </a:xfrm>
          <a:prstGeom prst="rect">
            <a:avLst/>
          </a:prstGeom>
        </p:spPr>
      </p:pic>
    </p:spTree>
    <p:extLst>
      <p:ext uri="{BB962C8B-B14F-4D97-AF65-F5344CB8AC3E}">
        <p14:creationId xmlns:p14="http://schemas.microsoft.com/office/powerpoint/2010/main" val="290195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64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86B833A0-7935-19ED-7236-DAFF3BE7811A}"/>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88440452-9580-D5E2-72B5-4F6463FEA6B5}"/>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7BB7A1C4-1482-5101-BB9F-05455CB1AEE7}"/>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17198F75-8BE7-7374-B3D5-065D463652CF}"/>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248252C8-65F5-B546-9B5D-EE6B4323C9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3615C208-CBC2-7D2A-3E89-17650D74F1EB}"/>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D0C93D47-9E80-5CBF-CAA3-3C4D4C38A59E}"/>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CD3CFC66-688C-CCF3-1CF5-900E9BAC6E11}"/>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sp>
        <p:nvSpPr>
          <p:cNvPr id="13" name="Metin kutusu 12">
            <a:extLst>
              <a:ext uri="{FF2B5EF4-FFF2-40B4-BE49-F238E27FC236}">
                <a16:creationId xmlns:a16="http://schemas.microsoft.com/office/drawing/2014/main" id="{B4AD193D-617B-416A-85D5-74A5037EBB3C}"/>
              </a:ext>
            </a:extLst>
          </p:cNvPr>
          <p:cNvSpPr txBox="1"/>
          <p:nvPr/>
        </p:nvSpPr>
        <p:spPr>
          <a:xfrm>
            <a:off x="1555031" y="2650316"/>
            <a:ext cx="9081934" cy="1569660"/>
          </a:xfrm>
          <a:prstGeom prst="rect">
            <a:avLst/>
          </a:prstGeom>
          <a:noFill/>
        </p:spPr>
        <p:txBody>
          <a:bodyPr wrap="square" rtlCol="0">
            <a:spAutoFit/>
          </a:bodyPr>
          <a:lstStyle/>
          <a:p>
            <a:pPr algn="ctr"/>
            <a:r>
              <a:rPr lang="tr-TR" sz="3200" b="0" i="0" u="none" strike="noStrike" baseline="0" dirty="0">
                <a:solidFill>
                  <a:srgbClr val="211D1E"/>
                </a:solidFill>
                <a:latin typeface="Quicksand Medium" pitchFamily="2" charset="-94"/>
              </a:rPr>
              <a:t>İnsanın ve diğer bütün varlıkların da arılar gibi belli amaçlarla yaratıldığını söyleyebilir miyiz? Bu yaratılışın amacı ne olabilir? </a:t>
            </a:r>
          </a:p>
        </p:txBody>
      </p:sp>
    </p:spTree>
    <p:extLst>
      <p:ext uri="{BB962C8B-B14F-4D97-AF65-F5344CB8AC3E}">
        <p14:creationId xmlns:p14="http://schemas.microsoft.com/office/powerpoint/2010/main" val="191361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37CE7AAF-47D6-C613-3E3A-AE072EC37B15}"/>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77EEABF0-16F6-59E8-9D34-B34987AD3899}"/>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0342DE9D-4EEA-D3EB-D300-BEAE9366AEB5}"/>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2C5D83B9-1985-9DDC-50BF-F7A3AFAEB9BF}"/>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D28B9758-1513-7422-5589-13B42EDCB3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CFA9001D-438D-81DF-3936-4CE3240952D6}"/>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A385F0E3-15AD-7FF5-E6DF-773662F096AB}"/>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FB1B82E4-4677-1DA2-AC71-6F15513E5F75}"/>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sp>
        <p:nvSpPr>
          <p:cNvPr id="10" name="Metin kutusu 9">
            <a:extLst>
              <a:ext uri="{FF2B5EF4-FFF2-40B4-BE49-F238E27FC236}">
                <a16:creationId xmlns:a16="http://schemas.microsoft.com/office/drawing/2014/main" id="{1F35E546-0091-182C-3D48-E3B8A957B5D3}"/>
              </a:ext>
            </a:extLst>
          </p:cNvPr>
          <p:cNvSpPr txBox="1"/>
          <p:nvPr/>
        </p:nvSpPr>
        <p:spPr>
          <a:xfrm>
            <a:off x="2500464" y="2156437"/>
            <a:ext cx="7191068" cy="707886"/>
          </a:xfrm>
          <a:prstGeom prst="rect">
            <a:avLst/>
          </a:prstGeom>
          <a:noFill/>
        </p:spPr>
        <p:txBody>
          <a:bodyPr wrap="square" rtlCol="0">
            <a:spAutoFit/>
          </a:bodyPr>
          <a:lstStyle/>
          <a:p>
            <a:pPr algn="ctr"/>
            <a:r>
              <a:rPr lang="tr-TR" sz="4000" dirty="0">
                <a:latin typeface="Quicksand Medium" pitchFamily="2" charset="-94"/>
                <a:cs typeface="Quire Sans" panose="020B0502040204020203" pitchFamily="34" charset="0"/>
              </a:rPr>
              <a:t>Tesadüf?</a:t>
            </a:r>
          </a:p>
        </p:txBody>
      </p:sp>
      <p:sp>
        <p:nvSpPr>
          <p:cNvPr id="11" name="Çarpım İşareti 10">
            <a:extLst>
              <a:ext uri="{FF2B5EF4-FFF2-40B4-BE49-F238E27FC236}">
                <a16:creationId xmlns:a16="http://schemas.microsoft.com/office/drawing/2014/main" id="{38609413-DA38-9916-37A0-FACA7FD6BC57}"/>
              </a:ext>
            </a:extLst>
          </p:cNvPr>
          <p:cNvSpPr/>
          <p:nvPr/>
        </p:nvSpPr>
        <p:spPr>
          <a:xfrm>
            <a:off x="5211095" y="3037912"/>
            <a:ext cx="1769806" cy="1769806"/>
          </a:xfrm>
          <a:prstGeom prst="mathMultiply">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46312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siyah, karanlık içeren bir resim&#10;&#10;Açıklama otomatik olarak oluşturuldu">
            <a:extLst>
              <a:ext uri="{FF2B5EF4-FFF2-40B4-BE49-F238E27FC236}">
                <a16:creationId xmlns:a16="http://schemas.microsoft.com/office/drawing/2014/main" id="{72257DFC-17DD-FAB5-446B-7497059381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3" name="Dikdörtgen 2">
            <a:extLst>
              <a:ext uri="{FF2B5EF4-FFF2-40B4-BE49-F238E27FC236}">
                <a16:creationId xmlns:a16="http://schemas.microsoft.com/office/drawing/2014/main" id="{8969D319-54D2-AB04-39D6-21694513A8C9}"/>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4" name="Metin kutusu 3">
            <a:extLst>
              <a:ext uri="{FF2B5EF4-FFF2-40B4-BE49-F238E27FC236}">
                <a16:creationId xmlns:a16="http://schemas.microsoft.com/office/drawing/2014/main" id="{D19F411B-18A9-6179-F4BD-273B4464DACC}"/>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5" name="Metin kutusu 4">
            <a:extLst>
              <a:ext uri="{FF2B5EF4-FFF2-40B4-BE49-F238E27FC236}">
                <a16:creationId xmlns:a16="http://schemas.microsoft.com/office/drawing/2014/main" id="{B88FEA69-F3A6-E0BB-D320-54B2E2E317F7}"/>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6" name="Dikdörtgen 5">
            <a:extLst>
              <a:ext uri="{FF2B5EF4-FFF2-40B4-BE49-F238E27FC236}">
                <a16:creationId xmlns:a16="http://schemas.microsoft.com/office/drawing/2014/main" id="{514283A3-8595-598E-2750-86B1FECEF011}"/>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7" name="Dikdörtgen 6">
            <a:extLst>
              <a:ext uri="{FF2B5EF4-FFF2-40B4-BE49-F238E27FC236}">
                <a16:creationId xmlns:a16="http://schemas.microsoft.com/office/drawing/2014/main" id="{5391F1E5-CBC2-5A9D-A708-C98E861C3620}"/>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96935C21-B309-8CDF-E339-60BDD28D8297}"/>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A3875946-8EAF-8EF4-EF5C-83139EDA7EAF}"/>
              </a:ext>
            </a:extLst>
          </p:cNvPr>
          <p:cNvSpPr txBox="1"/>
          <p:nvPr/>
        </p:nvSpPr>
        <p:spPr>
          <a:xfrm>
            <a:off x="6095998" y="1683480"/>
            <a:ext cx="5440925" cy="3785652"/>
          </a:xfrm>
          <a:prstGeom prst="rect">
            <a:avLst/>
          </a:prstGeom>
          <a:noFill/>
        </p:spPr>
        <p:txBody>
          <a:bodyPr wrap="square" rtlCol="0">
            <a:spAutoFit/>
          </a:bodyPr>
          <a:lstStyle/>
          <a:p>
            <a:pPr algn="ctr"/>
            <a:r>
              <a:rPr lang="tr-TR" sz="4000" b="0" i="0" u="none" strike="noStrike" baseline="0" dirty="0">
                <a:solidFill>
                  <a:srgbClr val="211D1E"/>
                </a:solidFill>
                <a:latin typeface="Quicksand Medium" pitchFamily="2" charset="-94"/>
              </a:rPr>
              <a:t>Her varlık belli bir amaçla yaratılmıştır. Onlarda gördüğümüz denge ve ahenk, bu yaratmanın amaçsız olmadığının kanıtıdır. </a:t>
            </a:r>
            <a:endParaRPr lang="tr-TR" sz="4000" dirty="0">
              <a:latin typeface="Quicksand Medium" pitchFamily="2" charset="-94"/>
              <a:cs typeface="Quire Sans" panose="020B0502040204020203" pitchFamily="34" charset="0"/>
            </a:endParaRPr>
          </a:p>
        </p:txBody>
      </p:sp>
      <p:pic>
        <p:nvPicPr>
          <p:cNvPr id="19" name="Resim 18" descr="daire, uzay, boşluk, mekan, astronomi, dış mekan, dış uzay içeren bir resim&#10;&#10;Açıklama otomatik olarak oluşturuldu">
            <a:extLst>
              <a:ext uri="{FF2B5EF4-FFF2-40B4-BE49-F238E27FC236}">
                <a16:creationId xmlns:a16="http://schemas.microsoft.com/office/drawing/2014/main" id="{DE57A110-0CE6-3BC3-59E8-73D95BB373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240" y="1219200"/>
            <a:ext cx="4762500" cy="4705350"/>
          </a:xfrm>
          <a:prstGeom prst="rect">
            <a:avLst/>
          </a:prstGeom>
        </p:spPr>
      </p:pic>
    </p:spTree>
    <p:extLst>
      <p:ext uri="{BB962C8B-B14F-4D97-AF65-F5344CB8AC3E}">
        <p14:creationId xmlns:p14="http://schemas.microsoft.com/office/powerpoint/2010/main" val="303272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E2CA4F80-1905-A370-D60A-7BE08942CBB9}"/>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A5B8C9D4-9E59-4ADA-AC65-41B466516A0F}"/>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4FD9A47D-7342-5FF7-BD37-65E18BCF1E63}"/>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1C21DEC0-E532-E557-F41B-14BBB301F9AC}"/>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7E1E9845-1D03-27B4-4ACF-29B1DC5256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95B45BEB-C6B0-AFA4-CB85-E14E08BB9EA8}"/>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27722618-4716-8F39-2135-2F43435E311B}"/>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0921FC2C-E116-5373-CC4D-59280CFD0C4F}"/>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sp>
        <p:nvSpPr>
          <p:cNvPr id="10" name="Metin kutusu 9">
            <a:extLst>
              <a:ext uri="{FF2B5EF4-FFF2-40B4-BE49-F238E27FC236}">
                <a16:creationId xmlns:a16="http://schemas.microsoft.com/office/drawing/2014/main" id="{1172AA75-4B13-08D2-FEC7-60810D1B3B8B}"/>
              </a:ext>
            </a:extLst>
          </p:cNvPr>
          <p:cNvSpPr txBox="1"/>
          <p:nvPr/>
        </p:nvSpPr>
        <p:spPr>
          <a:xfrm>
            <a:off x="4076238" y="2297375"/>
            <a:ext cx="4039520" cy="584775"/>
          </a:xfrm>
          <a:prstGeom prst="rect">
            <a:avLst/>
          </a:prstGeom>
          <a:noFill/>
        </p:spPr>
        <p:txBody>
          <a:bodyPr wrap="square" rtlCol="0">
            <a:spAutoFit/>
          </a:bodyPr>
          <a:lstStyle/>
          <a:p>
            <a:pPr algn="r"/>
            <a:r>
              <a:rPr lang="ar-AE" sz="3200" b="0" i="0" dirty="0">
                <a:solidFill>
                  <a:srgbClr val="31708F"/>
                </a:solidFill>
                <a:effectLst/>
                <a:latin typeface="KuranFontAbay"/>
              </a:rPr>
              <a:t>اِنَّا كُلَّ شَيْءٍ خَلَقْنَاهُ بِقَدَرٍ ﴿٤٩﴾</a:t>
            </a:r>
          </a:p>
        </p:txBody>
      </p:sp>
      <p:sp>
        <p:nvSpPr>
          <p:cNvPr id="11" name="Metin kutusu 10">
            <a:extLst>
              <a:ext uri="{FF2B5EF4-FFF2-40B4-BE49-F238E27FC236}">
                <a16:creationId xmlns:a16="http://schemas.microsoft.com/office/drawing/2014/main" id="{669A5405-BBCC-9D6F-E68A-0EA227BD41CE}"/>
              </a:ext>
            </a:extLst>
          </p:cNvPr>
          <p:cNvSpPr txBox="1"/>
          <p:nvPr/>
        </p:nvSpPr>
        <p:spPr>
          <a:xfrm>
            <a:off x="2500464" y="3231007"/>
            <a:ext cx="7191068" cy="1600438"/>
          </a:xfrm>
          <a:prstGeom prst="rect">
            <a:avLst/>
          </a:prstGeom>
          <a:noFill/>
        </p:spPr>
        <p:txBody>
          <a:bodyPr wrap="square" rtlCol="0">
            <a:spAutoFit/>
          </a:bodyPr>
          <a:lstStyle/>
          <a:p>
            <a:pPr algn="ctr"/>
            <a:r>
              <a:rPr lang="tr-TR" sz="4000" b="0" i="0" dirty="0">
                <a:solidFill>
                  <a:srgbClr val="8A6D3B"/>
                </a:solidFill>
                <a:effectLst/>
                <a:latin typeface="Helvetica Neue"/>
              </a:rPr>
              <a:t>«Şüphesiz biz her şeyi bir ölçüye göre yarattık.»</a:t>
            </a:r>
          </a:p>
          <a:p>
            <a:pPr algn="ctr"/>
            <a:r>
              <a:rPr lang="tr-TR" sz="1600" dirty="0">
                <a:solidFill>
                  <a:srgbClr val="8A6D3B"/>
                </a:solidFill>
                <a:latin typeface="Helvetica Neue"/>
                <a:cs typeface="Quire Sans" panose="020B0502040204020203" pitchFamily="34" charset="0"/>
              </a:rPr>
              <a:t>Kamer Suresi 49. Ayet</a:t>
            </a:r>
            <a:endParaRPr lang="tr-TR" sz="1600" dirty="0">
              <a:latin typeface="Quicksand Medium" pitchFamily="2" charset="-94"/>
              <a:cs typeface="Quire Sans" panose="020B0502040204020203" pitchFamily="34" charset="0"/>
            </a:endParaRPr>
          </a:p>
        </p:txBody>
      </p:sp>
    </p:spTree>
    <p:extLst>
      <p:ext uri="{BB962C8B-B14F-4D97-AF65-F5344CB8AC3E}">
        <p14:creationId xmlns:p14="http://schemas.microsoft.com/office/powerpoint/2010/main" val="120606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a:extLst>
              <a:ext uri="{FF2B5EF4-FFF2-40B4-BE49-F238E27FC236}">
                <a16:creationId xmlns:a16="http://schemas.microsoft.com/office/drawing/2014/main" id="{720635CD-B099-79F3-8719-48C2F2EBB0F1}"/>
              </a:ext>
            </a:extLst>
          </p:cNvPr>
          <p:cNvSpPr/>
          <p:nvPr/>
        </p:nvSpPr>
        <p:spPr>
          <a:xfrm>
            <a:off x="-1" y="0"/>
            <a:ext cx="12191999" cy="609600"/>
          </a:xfrm>
          <a:prstGeom prst="rect">
            <a:avLst/>
          </a:prstGeom>
          <a:solidFill>
            <a:srgbClr val="486D4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sp>
        <p:nvSpPr>
          <p:cNvPr id="3" name="Metin kutusu 2">
            <a:extLst>
              <a:ext uri="{FF2B5EF4-FFF2-40B4-BE49-F238E27FC236}">
                <a16:creationId xmlns:a16="http://schemas.microsoft.com/office/drawing/2014/main" id="{FC64BD8D-C9E9-DCE2-1F98-052D2B109A76}"/>
              </a:ext>
            </a:extLst>
          </p:cNvPr>
          <p:cNvSpPr txBox="1"/>
          <p:nvPr/>
        </p:nvSpPr>
        <p:spPr>
          <a:xfrm>
            <a:off x="245805" y="120134"/>
            <a:ext cx="2546555" cy="400110"/>
          </a:xfrm>
          <a:prstGeom prst="rect">
            <a:avLst/>
          </a:prstGeom>
          <a:noFill/>
        </p:spPr>
        <p:txBody>
          <a:bodyPr wrap="square" rtlCol="0">
            <a:spAutoFit/>
          </a:bodyPr>
          <a:lstStyle/>
          <a:p>
            <a:r>
              <a:rPr lang="tr-TR" sz="2000" dirty="0">
                <a:solidFill>
                  <a:schemeClr val="bg1"/>
                </a:solidFill>
                <a:latin typeface="Quicksand Medium" pitchFamily="2" charset="-94"/>
                <a:cs typeface="Quire Sans" panose="020B0502040204020203" pitchFamily="34" charset="0"/>
              </a:rPr>
              <a:t>Allah – İnsan İlişkisi</a:t>
            </a:r>
          </a:p>
        </p:txBody>
      </p:sp>
      <p:sp>
        <p:nvSpPr>
          <p:cNvPr id="4" name="Metin kutusu 3">
            <a:extLst>
              <a:ext uri="{FF2B5EF4-FFF2-40B4-BE49-F238E27FC236}">
                <a16:creationId xmlns:a16="http://schemas.microsoft.com/office/drawing/2014/main" id="{2303C5A3-CD7E-BBB1-BF41-3FC593396B5B}"/>
              </a:ext>
            </a:extLst>
          </p:cNvPr>
          <p:cNvSpPr txBox="1"/>
          <p:nvPr/>
        </p:nvSpPr>
        <p:spPr>
          <a:xfrm>
            <a:off x="8901881" y="104745"/>
            <a:ext cx="3368777" cy="400110"/>
          </a:xfrm>
          <a:prstGeom prst="rect">
            <a:avLst/>
          </a:prstGeom>
          <a:noFill/>
        </p:spPr>
        <p:txBody>
          <a:bodyPr wrap="square" rtlCol="0">
            <a:spAutoFit/>
          </a:bodyPr>
          <a:lstStyle/>
          <a:p>
            <a:r>
              <a:rPr lang="tr-TR" sz="2000" dirty="0">
                <a:solidFill>
                  <a:schemeClr val="bg1"/>
                </a:solidFill>
                <a:latin typeface="Quicksand Light" pitchFamily="2" charset="-94"/>
                <a:cs typeface="Quire Sans" panose="020B0502040204020203" pitchFamily="34" charset="0"/>
              </a:rPr>
              <a:t>Din Kültürü ve Ahlak Bilgisi</a:t>
            </a:r>
          </a:p>
        </p:txBody>
      </p:sp>
      <p:sp>
        <p:nvSpPr>
          <p:cNvPr id="5" name="Dikdörtgen 4">
            <a:extLst>
              <a:ext uri="{FF2B5EF4-FFF2-40B4-BE49-F238E27FC236}">
                <a16:creationId xmlns:a16="http://schemas.microsoft.com/office/drawing/2014/main" id="{0BDFBEEB-D429-D7ED-6E6C-D93FFBA8E8F5}"/>
              </a:ext>
            </a:extLst>
          </p:cNvPr>
          <p:cNvSpPr/>
          <p:nvPr/>
        </p:nvSpPr>
        <p:spPr>
          <a:xfrm>
            <a:off x="-1" y="609600"/>
            <a:ext cx="12191998" cy="422787"/>
          </a:xfrm>
          <a:prstGeom prst="rect">
            <a:avLst/>
          </a:prstGeom>
          <a:solidFill>
            <a:srgbClr val="F5BF1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dirty="0"/>
              <a:t>     </a:t>
            </a:r>
          </a:p>
        </p:txBody>
      </p:sp>
      <p:pic>
        <p:nvPicPr>
          <p:cNvPr id="6" name="Resim 5" descr="siyah, karanlık içeren bir resim&#10;&#10;Açıklama otomatik olarak oluşturuldu">
            <a:extLst>
              <a:ext uri="{FF2B5EF4-FFF2-40B4-BE49-F238E27FC236}">
                <a16:creationId xmlns:a16="http://schemas.microsoft.com/office/drawing/2014/main" id="{BB5C8E5B-A050-B9C8-BD83-13621F4785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2377" y="5837905"/>
            <a:ext cx="1187245" cy="1187245"/>
          </a:xfrm>
          <a:prstGeom prst="rect">
            <a:avLst/>
          </a:prstGeom>
        </p:spPr>
      </p:pic>
      <p:sp>
        <p:nvSpPr>
          <p:cNvPr id="7" name="Dikdörtgen 6">
            <a:extLst>
              <a:ext uri="{FF2B5EF4-FFF2-40B4-BE49-F238E27FC236}">
                <a16:creationId xmlns:a16="http://schemas.microsoft.com/office/drawing/2014/main" id="{917E4B10-92C5-D124-D36B-BF2A4AC715AE}"/>
              </a:ext>
            </a:extLst>
          </p:cNvPr>
          <p:cNvSpPr/>
          <p:nvPr/>
        </p:nvSpPr>
        <p:spPr>
          <a:xfrm>
            <a:off x="6778113"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Dikdörtgen 7">
            <a:extLst>
              <a:ext uri="{FF2B5EF4-FFF2-40B4-BE49-F238E27FC236}">
                <a16:creationId xmlns:a16="http://schemas.microsoft.com/office/drawing/2014/main" id="{D63E8842-9608-3E7D-AFEB-93446C7AAD47}"/>
              </a:ext>
            </a:extLst>
          </p:cNvPr>
          <p:cNvSpPr/>
          <p:nvPr/>
        </p:nvSpPr>
        <p:spPr>
          <a:xfrm>
            <a:off x="245805" y="6415548"/>
            <a:ext cx="5168081" cy="4571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Metin kutusu 8">
            <a:extLst>
              <a:ext uri="{FF2B5EF4-FFF2-40B4-BE49-F238E27FC236}">
                <a16:creationId xmlns:a16="http://schemas.microsoft.com/office/drawing/2014/main" id="{9AF6ED99-3420-2B4A-EE15-19D5F592B2EC}"/>
              </a:ext>
            </a:extLst>
          </p:cNvPr>
          <p:cNvSpPr txBox="1"/>
          <p:nvPr/>
        </p:nvSpPr>
        <p:spPr>
          <a:xfrm>
            <a:off x="245804" y="620938"/>
            <a:ext cx="3696276" cy="400110"/>
          </a:xfrm>
          <a:prstGeom prst="rect">
            <a:avLst/>
          </a:prstGeom>
          <a:noFill/>
        </p:spPr>
        <p:txBody>
          <a:bodyPr wrap="square" rtlCol="0">
            <a:spAutoFit/>
          </a:bodyPr>
          <a:lstStyle/>
          <a:p>
            <a:r>
              <a:rPr lang="tr-TR" sz="2000" dirty="0">
                <a:latin typeface="Quicksand Medium" pitchFamily="2" charset="-94"/>
                <a:cs typeface="Quire Sans" panose="020B0502040204020203" pitchFamily="34" charset="0"/>
              </a:rPr>
              <a:t>İnsan ve İnsanın Yaratılışı</a:t>
            </a:r>
          </a:p>
        </p:txBody>
      </p:sp>
      <p:sp>
        <p:nvSpPr>
          <p:cNvPr id="10" name="Metin kutusu 9">
            <a:extLst>
              <a:ext uri="{FF2B5EF4-FFF2-40B4-BE49-F238E27FC236}">
                <a16:creationId xmlns:a16="http://schemas.microsoft.com/office/drawing/2014/main" id="{B4239FCB-B25B-3CA4-1A54-8EBCD6806C68}"/>
              </a:ext>
            </a:extLst>
          </p:cNvPr>
          <p:cNvSpPr txBox="1"/>
          <p:nvPr/>
        </p:nvSpPr>
        <p:spPr>
          <a:xfrm>
            <a:off x="3942080" y="2269162"/>
            <a:ext cx="4039520" cy="584775"/>
          </a:xfrm>
          <a:prstGeom prst="rect">
            <a:avLst/>
          </a:prstGeom>
          <a:noFill/>
        </p:spPr>
        <p:txBody>
          <a:bodyPr wrap="square" rtlCol="0">
            <a:spAutoFit/>
          </a:bodyPr>
          <a:lstStyle/>
          <a:p>
            <a:pPr algn="r"/>
            <a:r>
              <a:rPr lang="ar-AE" sz="3200" b="0" i="0" dirty="0">
                <a:solidFill>
                  <a:srgbClr val="31708F"/>
                </a:solidFill>
                <a:effectLst/>
                <a:latin typeface="KuranFontAbay"/>
              </a:rPr>
              <a:t>اَلشَّمْسُ وَالْقَمَرُ بِحُسْبَانٍࣕ ﴿٥﴾</a:t>
            </a:r>
          </a:p>
        </p:txBody>
      </p:sp>
      <p:sp>
        <p:nvSpPr>
          <p:cNvPr id="11" name="Metin kutusu 10">
            <a:extLst>
              <a:ext uri="{FF2B5EF4-FFF2-40B4-BE49-F238E27FC236}">
                <a16:creationId xmlns:a16="http://schemas.microsoft.com/office/drawing/2014/main" id="{AC2A30F3-6BE3-69F7-BF06-71C905DF437A}"/>
              </a:ext>
            </a:extLst>
          </p:cNvPr>
          <p:cNvSpPr txBox="1"/>
          <p:nvPr/>
        </p:nvSpPr>
        <p:spPr>
          <a:xfrm>
            <a:off x="2500464" y="3231007"/>
            <a:ext cx="7191068" cy="1569660"/>
          </a:xfrm>
          <a:prstGeom prst="rect">
            <a:avLst/>
          </a:prstGeom>
          <a:noFill/>
        </p:spPr>
        <p:txBody>
          <a:bodyPr wrap="square" rtlCol="0">
            <a:spAutoFit/>
          </a:bodyPr>
          <a:lstStyle/>
          <a:p>
            <a:pPr algn="ctr"/>
            <a:r>
              <a:rPr lang="tr-TR" sz="4000" b="0" i="0" dirty="0">
                <a:solidFill>
                  <a:srgbClr val="8A6D3B"/>
                </a:solidFill>
                <a:effectLst/>
                <a:latin typeface="Helvetica Neue"/>
              </a:rPr>
              <a:t>«Güneş ve ay bir hesaba bağlı (olarak hareket ederler)»</a:t>
            </a:r>
          </a:p>
          <a:p>
            <a:pPr algn="ctr"/>
            <a:r>
              <a:rPr lang="tr-TR" sz="1600" dirty="0">
                <a:solidFill>
                  <a:srgbClr val="8A6D3B"/>
                </a:solidFill>
                <a:latin typeface="Helvetica Neue"/>
                <a:cs typeface="Quire Sans" panose="020B0502040204020203" pitchFamily="34" charset="0"/>
              </a:rPr>
              <a:t>Rahman Suresi 5. Ayet</a:t>
            </a:r>
            <a:endParaRPr lang="tr-TR" sz="1600" dirty="0">
              <a:latin typeface="Quicksand Medium" pitchFamily="2" charset="-94"/>
              <a:cs typeface="Quire Sans" panose="020B0502040204020203" pitchFamily="34" charset="0"/>
            </a:endParaRPr>
          </a:p>
        </p:txBody>
      </p:sp>
    </p:spTree>
    <p:extLst>
      <p:ext uri="{BB962C8B-B14F-4D97-AF65-F5344CB8AC3E}">
        <p14:creationId xmlns:p14="http://schemas.microsoft.com/office/powerpoint/2010/main" val="4123043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eması">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1002</TotalTime>
  <Words>904</Words>
  <Application>Microsoft Office PowerPoint</Application>
  <PresentationFormat>Geniş ekran</PresentationFormat>
  <Paragraphs>142</Paragraphs>
  <Slides>22</Slides>
  <Notes>0</Notes>
  <HiddenSlides>0</HiddenSlides>
  <MMClips>1</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22</vt:i4>
      </vt:variant>
    </vt:vector>
  </HeadingPairs>
  <TitlesOfParts>
    <vt:vector size="33" baseType="lpstr">
      <vt:lpstr>Aptos</vt:lpstr>
      <vt:lpstr>Aptos Display</vt:lpstr>
      <vt:lpstr>Arial</vt:lpstr>
      <vt:lpstr>FNHFVO+Helvetica-Bold</vt:lpstr>
      <vt:lpstr>Helvetica Neue</vt:lpstr>
      <vt:lpstr>KuranFontAbay</vt:lpstr>
      <vt:lpstr>Quicksand Light</vt:lpstr>
      <vt:lpstr>Quicksand Medium</vt:lpstr>
      <vt:lpstr>Quicksand SemiBold</vt:lpstr>
      <vt:lpstr>XBGJNE+Helvetica</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Emirhan Kişmir</dc:creator>
  <cp:lastModifiedBy>Emirhan Kişmir</cp:lastModifiedBy>
  <cp:revision>9</cp:revision>
  <dcterms:created xsi:type="dcterms:W3CDTF">2024-09-04T19:43:28Z</dcterms:created>
  <dcterms:modified xsi:type="dcterms:W3CDTF">2024-09-23T01:46:42Z</dcterms:modified>
</cp:coreProperties>
</file>