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F15"/>
    <a:srgbClr val="486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790BF-44D8-BC1E-59CD-05ACBEE1DC00}" v="1963" dt="2024-12-15T13:28:17.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5" d="100"/>
          <a:sy n="75" d="100"/>
        </p:scale>
        <p:origin x="974"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18:53:43.752"/>
    </inkml:context>
    <inkml:brush xml:id="br0">
      <inkml:brushProperty name="width" value="0.06" units="cm"/>
      <inkml:brushProperty name="height" value="0.06" units="cm"/>
    </inkml:brush>
  </inkml:definitions>
  <inkml:trace contextRef="#ctx0" brushRef="#br0">16 27 7781,'-15'0'-1,"50"-12"0,23-3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0938807-D578-4F1F-A085-F649980FDA02}" type="datetimeFigureOut">
              <a:rPr lang="tr-TR" smtClean="0"/>
              <a:t>15.12.2024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166425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938807-D578-4F1F-A085-F649980FDA02}" type="datetimeFigureOut">
              <a:rPr lang="tr-TR" smtClean="0"/>
              <a:t>15.12.2024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106818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938807-D578-4F1F-A085-F649980FDA02}" type="datetimeFigureOut">
              <a:rPr lang="tr-TR" smtClean="0"/>
              <a:t>15.12.2024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18668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938807-D578-4F1F-A085-F649980FDA02}" type="datetimeFigureOut">
              <a:rPr lang="tr-TR" smtClean="0"/>
              <a:t>15.12.2024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215778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0938807-D578-4F1F-A085-F649980FDA02}" type="datetimeFigureOut">
              <a:rPr lang="tr-TR" smtClean="0"/>
              <a:t>15.12.2024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203788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0938807-D578-4F1F-A085-F649980FDA02}" type="datetimeFigureOut">
              <a:rPr lang="tr-TR" smtClean="0"/>
              <a:t>15.12.2024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255999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0938807-D578-4F1F-A085-F649980FDA02}" type="datetimeFigureOut">
              <a:rPr lang="tr-TR" smtClean="0"/>
              <a:t>15.12.2024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131782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0938807-D578-4F1F-A085-F649980FDA02}" type="datetimeFigureOut">
              <a:rPr lang="tr-TR" smtClean="0"/>
              <a:t>15.12.2024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9439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38807-D578-4F1F-A085-F649980FDA02}" type="datetimeFigureOut">
              <a:rPr lang="tr-TR" smtClean="0"/>
              <a:t>15.12.2024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11816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0938807-D578-4F1F-A085-F649980FDA02}" type="datetimeFigureOut">
              <a:rPr lang="tr-TR" smtClean="0"/>
              <a:t>15.12.2024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173086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0938807-D578-4F1F-A085-F649980FDA02}" type="datetimeFigureOut">
              <a:rPr lang="tr-TR" smtClean="0"/>
              <a:t>15.12.2024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320843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938807-D578-4F1F-A085-F649980FDA02}" type="datetimeFigureOut">
              <a:rPr lang="tr-TR" smtClean="0"/>
              <a:t>15.12.2024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C1426C-0702-4F47-A621-EDCF8EAE2BAB}" type="slidenum">
              <a:rPr lang="tr-TR" smtClean="0"/>
              <a:t>‹#›</a:t>
            </a:fld>
            <a:endParaRPr lang="tr-TR"/>
          </a:p>
        </p:txBody>
      </p:sp>
    </p:spTree>
    <p:extLst>
      <p:ext uri="{BB962C8B-B14F-4D97-AF65-F5344CB8AC3E}">
        <p14:creationId xmlns:p14="http://schemas.microsoft.com/office/powerpoint/2010/main" val="2608459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8D66A5AA-A8F2-501B-BF73-8E4883CA71DF}"/>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412158" y="-1732362"/>
            <a:ext cx="9367684" cy="9367684"/>
          </a:xfrm>
          <a:prstGeom prst="rect">
            <a:avLst/>
          </a:prstGeom>
        </p:spPr>
      </p:pic>
      <p:sp>
        <p:nvSpPr>
          <p:cNvPr id="7" name="Dikdörtgen 6">
            <a:extLst>
              <a:ext uri="{FF2B5EF4-FFF2-40B4-BE49-F238E27FC236}">
                <a16:creationId xmlns:a16="http://schemas.microsoft.com/office/drawing/2014/main" id="{F2E94E1B-756A-3E94-C599-BA21025FA76F}"/>
              </a:ext>
            </a:extLst>
          </p:cNvPr>
          <p:cNvSpPr/>
          <p:nvPr/>
        </p:nvSpPr>
        <p:spPr>
          <a:xfrm>
            <a:off x="-2" y="3589921"/>
            <a:ext cx="12191999" cy="1192161"/>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6" name="Metin kutusu 5">
            <a:extLst>
              <a:ext uri="{FF2B5EF4-FFF2-40B4-BE49-F238E27FC236}">
                <a16:creationId xmlns:a16="http://schemas.microsoft.com/office/drawing/2014/main" id="{9F5E5DB5-2DAB-0336-5C2B-5F7ABB229C43}"/>
              </a:ext>
            </a:extLst>
          </p:cNvPr>
          <p:cNvSpPr txBox="1"/>
          <p:nvPr/>
        </p:nvSpPr>
        <p:spPr>
          <a:xfrm>
            <a:off x="2411140" y="3770502"/>
            <a:ext cx="7369705" cy="830997"/>
          </a:xfrm>
          <a:prstGeom prst="rect">
            <a:avLst/>
          </a:prstGeom>
          <a:noFill/>
        </p:spPr>
        <p:txBody>
          <a:bodyPr wrap="square" rtlCol="0">
            <a:spAutoFit/>
          </a:bodyPr>
          <a:lstStyle/>
          <a:p>
            <a:pPr algn="ctr"/>
            <a:r>
              <a:rPr lang="tr-TR" sz="4800" dirty="0">
                <a:solidFill>
                  <a:schemeClr val="bg1"/>
                </a:solidFill>
                <a:latin typeface="Quicksand SemiBold" pitchFamily="2" charset="-94"/>
              </a:rPr>
              <a:t>İslam’da İnanç Esasları</a:t>
            </a:r>
          </a:p>
        </p:txBody>
      </p:sp>
      <p:sp>
        <p:nvSpPr>
          <p:cNvPr id="8" name="Dikdörtgen 7">
            <a:extLst>
              <a:ext uri="{FF2B5EF4-FFF2-40B4-BE49-F238E27FC236}">
                <a16:creationId xmlns:a16="http://schemas.microsoft.com/office/drawing/2014/main" id="{B006F7AD-64F5-432A-3C6A-8B022E57B5DF}"/>
              </a:ext>
            </a:extLst>
          </p:cNvPr>
          <p:cNvSpPr/>
          <p:nvPr/>
        </p:nvSpPr>
        <p:spPr>
          <a:xfrm>
            <a:off x="-3" y="4782080"/>
            <a:ext cx="12191998" cy="83099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9" name="Metin kutusu 8">
            <a:extLst>
              <a:ext uri="{FF2B5EF4-FFF2-40B4-BE49-F238E27FC236}">
                <a16:creationId xmlns:a16="http://schemas.microsoft.com/office/drawing/2014/main" id="{A98AFAD6-FAD7-DD61-2656-98CEF0D8635B}"/>
              </a:ext>
            </a:extLst>
          </p:cNvPr>
          <p:cNvSpPr txBox="1"/>
          <p:nvPr/>
        </p:nvSpPr>
        <p:spPr>
          <a:xfrm>
            <a:off x="4736292" y="4868403"/>
            <a:ext cx="2719399" cy="584775"/>
          </a:xfrm>
          <a:prstGeom prst="rect">
            <a:avLst/>
          </a:prstGeom>
          <a:noFill/>
        </p:spPr>
        <p:txBody>
          <a:bodyPr wrap="none" rtlCol="0">
            <a:spAutoFit/>
          </a:bodyPr>
          <a:lstStyle/>
          <a:p>
            <a:pPr algn="ctr"/>
            <a:r>
              <a:rPr lang="tr-TR" sz="3200" dirty="0">
                <a:latin typeface="Quicksand SemiBold" pitchFamily="2" charset="-94"/>
              </a:rPr>
              <a:t>9. Sınıf 2. Ünite</a:t>
            </a:r>
          </a:p>
        </p:txBody>
      </p:sp>
      <p:sp>
        <p:nvSpPr>
          <p:cNvPr id="2" name="Metin kutusu 1">
            <a:extLst>
              <a:ext uri="{FF2B5EF4-FFF2-40B4-BE49-F238E27FC236}">
                <a16:creationId xmlns:a16="http://schemas.microsoft.com/office/drawing/2014/main" id="{4B188ACB-4665-FA5B-AA99-5551016B14A3}"/>
              </a:ext>
            </a:extLst>
          </p:cNvPr>
          <p:cNvSpPr txBox="1"/>
          <p:nvPr/>
        </p:nvSpPr>
        <p:spPr>
          <a:xfrm>
            <a:off x="4411606" y="5716519"/>
            <a:ext cx="3368777" cy="400110"/>
          </a:xfrm>
          <a:prstGeom prst="rect">
            <a:avLst/>
          </a:prstGeom>
          <a:noFill/>
        </p:spPr>
        <p:txBody>
          <a:bodyPr wrap="square" rtlCol="0">
            <a:spAutoFit/>
          </a:bodyPr>
          <a:lstStyle/>
          <a:p>
            <a:pPr algn="ctr"/>
            <a:r>
              <a:rPr lang="tr-TR" sz="2000" dirty="0">
                <a:latin typeface="Quicksand Light" pitchFamily="2" charset="-94"/>
                <a:cs typeface="Quire Sans" panose="020B0502040204020203" pitchFamily="34" charset="0"/>
              </a:rPr>
              <a:t>Din Kültürü ve Ahlak Bilgisi</a:t>
            </a:r>
          </a:p>
        </p:txBody>
      </p:sp>
      <p:sp>
        <p:nvSpPr>
          <p:cNvPr id="3" name="Metin kutusu 2">
            <a:extLst>
              <a:ext uri="{FF2B5EF4-FFF2-40B4-BE49-F238E27FC236}">
                <a16:creationId xmlns:a16="http://schemas.microsoft.com/office/drawing/2014/main" id="{DE65E5DB-56F1-6F04-7696-A8F5C7C2B676}"/>
              </a:ext>
            </a:extLst>
          </p:cNvPr>
          <p:cNvSpPr txBox="1"/>
          <p:nvPr/>
        </p:nvSpPr>
        <p:spPr>
          <a:xfrm>
            <a:off x="5126798" y="6116629"/>
            <a:ext cx="1938391" cy="400110"/>
          </a:xfrm>
          <a:prstGeom prst="rect">
            <a:avLst/>
          </a:prstGeom>
          <a:noFill/>
        </p:spPr>
        <p:txBody>
          <a:bodyPr wrap="square" rtlCol="0">
            <a:spAutoFit/>
          </a:bodyPr>
          <a:lstStyle/>
          <a:p>
            <a:pPr algn="ctr"/>
            <a:r>
              <a:rPr lang="tr-TR" sz="2000" dirty="0">
                <a:latin typeface="Quicksand Light" pitchFamily="2" charset="-94"/>
                <a:cs typeface="Quire Sans" panose="020B0502040204020203" pitchFamily="34" charset="0"/>
              </a:rPr>
              <a:t>Emirhan Kişmir</a:t>
            </a:r>
          </a:p>
        </p:txBody>
      </p:sp>
      <mc:AlternateContent xmlns:mc="http://schemas.openxmlformats.org/markup-compatibility/2006" xmlns:p14="http://schemas.microsoft.com/office/powerpoint/2010/main">
        <mc:Choice Requires="p14">
          <p:contentPart p14:bwMode="auto" r:id="rId3">
            <p14:nvContentPartPr>
              <p14:cNvPr id="20" name="Mürekkep 19">
                <a:extLst>
                  <a:ext uri="{FF2B5EF4-FFF2-40B4-BE49-F238E27FC236}">
                    <a16:creationId xmlns:a16="http://schemas.microsoft.com/office/drawing/2014/main" id="{EF83557F-ECDC-20AC-B95C-BA5EAC0253FD}"/>
                  </a:ext>
                </a:extLst>
              </p14:cNvPr>
              <p14:cNvContentPartPr/>
              <p14:nvPr/>
            </p14:nvContentPartPr>
            <p14:xfrm>
              <a:off x="7388851" y="4322138"/>
              <a:ext cx="34200" cy="9720"/>
            </p14:xfrm>
          </p:contentPart>
        </mc:Choice>
        <mc:Fallback xmlns="">
          <p:pic>
            <p:nvPicPr>
              <p:cNvPr id="20" name="Mürekkep 19">
                <a:extLst>
                  <a:ext uri="{FF2B5EF4-FFF2-40B4-BE49-F238E27FC236}">
                    <a16:creationId xmlns:a16="http://schemas.microsoft.com/office/drawing/2014/main" id="{EF83557F-ECDC-20AC-B95C-BA5EAC0253FD}"/>
                  </a:ext>
                </a:extLst>
              </p:cNvPr>
              <p:cNvPicPr/>
              <p:nvPr/>
            </p:nvPicPr>
            <p:blipFill>
              <a:blip r:embed="rId4"/>
              <a:stretch>
                <a:fillRect/>
              </a:stretch>
            </p:blipFill>
            <p:spPr>
              <a:xfrm>
                <a:off x="7378411" y="4311338"/>
                <a:ext cx="55440" cy="30960"/>
              </a:xfrm>
              <a:prstGeom prst="rect">
                <a:avLst/>
              </a:prstGeom>
            </p:spPr>
          </p:pic>
        </mc:Fallback>
      </mc:AlternateContent>
    </p:spTree>
    <p:extLst>
      <p:ext uri="{BB962C8B-B14F-4D97-AF65-F5344CB8AC3E}">
        <p14:creationId xmlns:p14="http://schemas.microsoft.com/office/powerpoint/2010/main" val="312719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3354127" y="1423534"/>
            <a:ext cx="5483742" cy="477054"/>
          </a:xfrm>
          <a:prstGeom prst="rect">
            <a:avLst/>
          </a:prstGeom>
          <a:noFill/>
        </p:spPr>
        <p:txBody>
          <a:bodyPr wrap="square" rtlCol="0">
            <a:spAutoFit/>
          </a:bodyPr>
          <a:lstStyle/>
          <a:p>
            <a:pPr algn="just"/>
            <a:r>
              <a:rPr lang="tr-TR" sz="2500" dirty="0">
                <a:solidFill>
                  <a:schemeClr val="accent3">
                    <a:lumMod val="75000"/>
                  </a:schemeClr>
                </a:solidFill>
                <a:latin typeface="Quicksand Medium" pitchFamily="2" charset="-94"/>
                <a:cs typeface="Quire Sans" panose="020B0502040204020203" pitchFamily="34" charset="0"/>
              </a:rPr>
              <a:t>Ayet ve Hadislerde Meleklerin Özellikleri</a:t>
            </a:r>
          </a:p>
        </p:txBody>
      </p:sp>
      <p:pic>
        <p:nvPicPr>
          <p:cNvPr id="19" name="Resim 18" descr="siyah, karanlık içeren bir resim&#10;&#10;Açıklama otomatik olarak oluşturuldu">
            <a:extLst>
              <a:ext uri="{FF2B5EF4-FFF2-40B4-BE49-F238E27FC236}">
                <a16:creationId xmlns:a16="http://schemas.microsoft.com/office/drawing/2014/main" id="{9FF3AE5B-0202-2640-9645-C31803D2A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50" y="2390685"/>
            <a:ext cx="302152" cy="321501"/>
          </a:xfrm>
          <a:prstGeom prst="rect">
            <a:avLst/>
          </a:prstGeom>
        </p:spPr>
      </p:pic>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
        <p:nvSpPr>
          <p:cNvPr id="13" name="Metin kutusu 12">
            <a:extLst>
              <a:ext uri="{FF2B5EF4-FFF2-40B4-BE49-F238E27FC236}">
                <a16:creationId xmlns:a16="http://schemas.microsoft.com/office/drawing/2014/main" id="{128633A5-BA2F-7F4D-CECB-EEDAC398FCAC}"/>
              </a:ext>
            </a:extLst>
          </p:cNvPr>
          <p:cNvSpPr txBox="1"/>
          <p:nvPr/>
        </p:nvSpPr>
        <p:spPr>
          <a:xfrm>
            <a:off x="936902" y="2291735"/>
            <a:ext cx="4749545" cy="3554819"/>
          </a:xfrm>
          <a:prstGeom prst="rect">
            <a:avLst/>
          </a:prstGeom>
          <a:noFill/>
        </p:spPr>
        <p:txBody>
          <a:bodyPr wrap="square" rtlCol="0">
            <a:spAutoFit/>
          </a:bodyPr>
          <a:lstStyle/>
          <a:p>
            <a:pPr algn="just"/>
            <a:r>
              <a:rPr lang="tr-TR" sz="2500" dirty="0">
                <a:latin typeface="Quicksand Medium" pitchFamily="2" charset="-94"/>
                <a:cs typeface="Quire Sans" panose="020B0502040204020203" pitchFamily="34" charset="0"/>
              </a:rPr>
              <a:t>Nurdan yaratılmışlardır.</a:t>
            </a:r>
          </a:p>
          <a:p>
            <a:pPr algn="just"/>
            <a:endParaRPr lang="tr-TR" sz="2500" dirty="0">
              <a:latin typeface="Quicksand Medium" pitchFamily="2" charset="-94"/>
              <a:cs typeface="Quire Sans" panose="020B0502040204020203" pitchFamily="34" charset="0"/>
            </a:endParaRPr>
          </a:p>
          <a:p>
            <a:pPr algn="just"/>
            <a:r>
              <a:rPr lang="tr-TR" sz="2500" dirty="0">
                <a:latin typeface="Quicksand Medium" pitchFamily="2" charset="-94"/>
                <a:cs typeface="Quire Sans" panose="020B0502040204020203" pitchFamily="34" charset="0"/>
              </a:rPr>
              <a:t>İnsandan önce yaratılmışlardır.</a:t>
            </a:r>
          </a:p>
          <a:p>
            <a:pPr algn="just"/>
            <a:endParaRPr lang="tr-TR" sz="2500" dirty="0">
              <a:latin typeface="Quicksand Medium" pitchFamily="2" charset="-94"/>
              <a:cs typeface="Quire Sans" panose="020B0502040204020203" pitchFamily="34" charset="0"/>
            </a:endParaRPr>
          </a:p>
          <a:p>
            <a:pPr algn="just"/>
            <a:r>
              <a:rPr lang="tr-TR" sz="2500" dirty="0">
                <a:latin typeface="Quicksand Medium" pitchFamily="2" charset="-94"/>
                <a:cs typeface="Quire Sans" panose="020B0502040204020203" pitchFamily="34" charset="0"/>
              </a:rPr>
              <a:t>Allah’ın emirlerini eksiksiz uygularlar.</a:t>
            </a:r>
          </a:p>
          <a:p>
            <a:pPr algn="just"/>
            <a:endParaRPr lang="tr-TR" sz="2500" dirty="0">
              <a:latin typeface="Quicksand Medium" pitchFamily="2" charset="-94"/>
              <a:cs typeface="Quire Sans" panose="020B0502040204020203" pitchFamily="34" charset="0"/>
            </a:endParaRPr>
          </a:p>
          <a:p>
            <a:pPr algn="just"/>
            <a:r>
              <a:rPr lang="tr-TR" sz="2500" dirty="0">
                <a:latin typeface="Quicksand Medium" pitchFamily="2" charset="-94"/>
                <a:cs typeface="Quire Sans" panose="020B0502040204020203" pitchFamily="34" charset="0"/>
              </a:rPr>
              <a:t>Sürekli Allah’a itaat ve ibadetle meşguldürler.</a:t>
            </a:r>
          </a:p>
        </p:txBody>
      </p:sp>
      <p:sp>
        <p:nvSpPr>
          <p:cNvPr id="20" name="Metin kutusu 19">
            <a:extLst>
              <a:ext uri="{FF2B5EF4-FFF2-40B4-BE49-F238E27FC236}">
                <a16:creationId xmlns:a16="http://schemas.microsoft.com/office/drawing/2014/main" id="{CC27FB0B-3FBF-238E-1C2A-135DC874A4A1}"/>
              </a:ext>
            </a:extLst>
          </p:cNvPr>
          <p:cNvSpPr txBox="1"/>
          <p:nvPr/>
        </p:nvSpPr>
        <p:spPr>
          <a:xfrm>
            <a:off x="6387909" y="2314363"/>
            <a:ext cx="4749545" cy="3554819"/>
          </a:xfrm>
          <a:prstGeom prst="rect">
            <a:avLst/>
          </a:prstGeom>
          <a:noFill/>
        </p:spPr>
        <p:txBody>
          <a:bodyPr wrap="square" rtlCol="0">
            <a:spAutoFit/>
          </a:bodyPr>
          <a:lstStyle/>
          <a:p>
            <a:pPr algn="just"/>
            <a:r>
              <a:rPr lang="tr-TR" sz="2500" dirty="0">
                <a:latin typeface="Quicksand Medium" pitchFamily="2" charset="-94"/>
                <a:cs typeface="Quire Sans" panose="020B0502040204020203" pitchFamily="34" charset="0"/>
              </a:rPr>
              <a:t>Gaybı bilemezler</a:t>
            </a:r>
          </a:p>
          <a:p>
            <a:pPr algn="just"/>
            <a:endParaRPr lang="tr-TR" sz="2500" dirty="0">
              <a:latin typeface="Quicksand Medium" pitchFamily="2" charset="-94"/>
              <a:cs typeface="Quire Sans" panose="020B0502040204020203" pitchFamily="34" charset="0"/>
            </a:endParaRPr>
          </a:p>
          <a:p>
            <a:pPr algn="just"/>
            <a:r>
              <a:rPr lang="tr-TR" sz="2500" dirty="0">
                <a:latin typeface="Quicksand Medium" pitchFamily="2" charset="-94"/>
                <a:cs typeface="Quire Sans" panose="020B0502040204020203" pitchFamily="34" charset="0"/>
              </a:rPr>
              <a:t>Yemek, içmek; erkeklik, dişilik; evlenmek, uyumak, yorulmak; gençlik ve ihtiyarlık gibi özellikleri yoktur.</a:t>
            </a:r>
          </a:p>
          <a:p>
            <a:pPr algn="just"/>
            <a:endParaRPr lang="tr-TR" sz="2500" dirty="0">
              <a:latin typeface="Quicksand Medium" pitchFamily="2" charset="-94"/>
              <a:cs typeface="Quire Sans" panose="020B0502040204020203" pitchFamily="34" charset="0"/>
            </a:endParaRPr>
          </a:p>
          <a:p>
            <a:pPr algn="just"/>
            <a:r>
              <a:rPr lang="tr-TR" sz="2500" dirty="0">
                <a:latin typeface="Quicksand Medium" pitchFamily="2" charset="-94"/>
                <a:cs typeface="Quire Sans" panose="020B0502040204020203" pitchFamily="34" charset="0"/>
              </a:rPr>
              <a:t>İnsan suretinde göründükleri ayet ve hadislerde bildirilir.</a:t>
            </a:r>
          </a:p>
        </p:txBody>
      </p:sp>
      <p:pic>
        <p:nvPicPr>
          <p:cNvPr id="22" name="Resim 21" descr="siyah, karanlık içeren bir resim&#10;&#10;Açıklama otomatik olarak oluşturuldu">
            <a:extLst>
              <a:ext uri="{FF2B5EF4-FFF2-40B4-BE49-F238E27FC236}">
                <a16:creationId xmlns:a16="http://schemas.microsoft.com/office/drawing/2014/main" id="{3D34D2AD-86C1-C628-F144-3060F546C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50" y="3107499"/>
            <a:ext cx="302152" cy="321501"/>
          </a:xfrm>
          <a:prstGeom prst="rect">
            <a:avLst/>
          </a:prstGeom>
        </p:spPr>
      </p:pic>
      <p:pic>
        <p:nvPicPr>
          <p:cNvPr id="24" name="Resim 23" descr="siyah, karanlık içeren bir resim&#10;&#10;Açıklama otomatik olarak oluşturuldu">
            <a:extLst>
              <a:ext uri="{FF2B5EF4-FFF2-40B4-BE49-F238E27FC236}">
                <a16:creationId xmlns:a16="http://schemas.microsoft.com/office/drawing/2014/main" id="{F8DA8C5A-42F8-C8E4-7138-45D73449F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50" y="3861140"/>
            <a:ext cx="302152" cy="321501"/>
          </a:xfrm>
          <a:prstGeom prst="rect">
            <a:avLst/>
          </a:prstGeom>
        </p:spPr>
      </p:pic>
      <p:pic>
        <p:nvPicPr>
          <p:cNvPr id="26" name="Resim 25" descr="siyah, karanlık içeren bir resim&#10;&#10;Açıklama otomatik olarak oluşturuldu">
            <a:extLst>
              <a:ext uri="{FF2B5EF4-FFF2-40B4-BE49-F238E27FC236}">
                <a16:creationId xmlns:a16="http://schemas.microsoft.com/office/drawing/2014/main" id="{FF6B4459-3038-0B66-A616-C179EBDEF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50" y="5026091"/>
            <a:ext cx="302152" cy="321501"/>
          </a:xfrm>
          <a:prstGeom prst="rect">
            <a:avLst/>
          </a:prstGeom>
        </p:spPr>
      </p:pic>
      <p:pic>
        <p:nvPicPr>
          <p:cNvPr id="28" name="Resim 27" descr="siyah, karanlık içeren bir resim&#10;&#10;Açıklama otomatik olarak oluşturuldu">
            <a:extLst>
              <a:ext uri="{FF2B5EF4-FFF2-40B4-BE49-F238E27FC236}">
                <a16:creationId xmlns:a16="http://schemas.microsoft.com/office/drawing/2014/main" id="{854E6DDA-7724-3067-9966-4B93F97F6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518" y="2398553"/>
            <a:ext cx="302152" cy="321501"/>
          </a:xfrm>
          <a:prstGeom prst="rect">
            <a:avLst/>
          </a:prstGeom>
        </p:spPr>
      </p:pic>
      <p:pic>
        <p:nvPicPr>
          <p:cNvPr id="30" name="Resim 29" descr="siyah, karanlık içeren bir resim&#10;&#10;Açıklama otomatik olarak oluşturuldu">
            <a:extLst>
              <a:ext uri="{FF2B5EF4-FFF2-40B4-BE49-F238E27FC236}">
                <a16:creationId xmlns:a16="http://schemas.microsoft.com/office/drawing/2014/main" id="{E18A9790-9377-D353-2418-68FAC0A0B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138" y="3161154"/>
            <a:ext cx="302152" cy="321501"/>
          </a:xfrm>
          <a:prstGeom prst="rect">
            <a:avLst/>
          </a:prstGeom>
        </p:spPr>
      </p:pic>
      <p:pic>
        <p:nvPicPr>
          <p:cNvPr id="32" name="Resim 31" descr="siyah, karanlık içeren bir resim&#10;&#10;Açıklama otomatik olarak oluşturuldu">
            <a:extLst>
              <a:ext uri="{FF2B5EF4-FFF2-40B4-BE49-F238E27FC236}">
                <a16:creationId xmlns:a16="http://schemas.microsoft.com/office/drawing/2014/main" id="{295529E4-5478-BD71-EE45-FC484A4BA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8" y="5056349"/>
            <a:ext cx="302152" cy="321501"/>
          </a:xfrm>
          <a:prstGeom prst="rect">
            <a:avLst/>
          </a:prstGeom>
        </p:spPr>
      </p:pic>
    </p:spTree>
    <p:extLst>
      <p:ext uri="{BB962C8B-B14F-4D97-AF65-F5344CB8AC3E}">
        <p14:creationId xmlns:p14="http://schemas.microsoft.com/office/powerpoint/2010/main" val="399876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749278" y="2503006"/>
            <a:ext cx="10693440" cy="1415772"/>
          </a:xfrm>
          <a:prstGeom prst="rect">
            <a:avLst/>
          </a:prstGeom>
          <a:noFill/>
        </p:spPr>
        <p:txBody>
          <a:bodyPr wrap="square" rtlCol="0">
            <a:spAutoFit/>
          </a:bodyPr>
          <a:lstStyle/>
          <a:p>
            <a:pPr algn="ctr"/>
            <a:r>
              <a:rPr lang="tr-TR" sz="2400" dirty="0">
                <a:latin typeface="Quicksand Medium" pitchFamily="2" charset="-94"/>
                <a:cs typeface="Quire Sans" panose="020B0502040204020203" pitchFamily="34" charset="0"/>
              </a:rPr>
              <a:t>“Göklerde ve yerde olanlar hep O’na aittir. O’nun huzurunda bulunanlar, O’na ibadet etme hususunda ne büyüklenirler ne de yorulurlar. Onlar, bıkıp usanmaksızın gece gündüz Allah’ı tespih ederler.”</a:t>
            </a:r>
          </a:p>
          <a:p>
            <a:pPr algn="ctr"/>
            <a:r>
              <a:rPr lang="tr-TR" sz="1400" dirty="0">
                <a:latin typeface="Quicksand Medium" pitchFamily="2" charset="-94"/>
                <a:cs typeface="Quire Sans" panose="020B0502040204020203" pitchFamily="34" charset="0"/>
              </a:rPr>
              <a:t>Enbiya 19-20</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387425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749278" y="1723296"/>
            <a:ext cx="10693440" cy="3631763"/>
          </a:xfrm>
          <a:prstGeom prst="rect">
            <a:avLst/>
          </a:prstGeom>
          <a:noFill/>
        </p:spPr>
        <p:txBody>
          <a:bodyPr wrap="square" rtlCol="0">
            <a:spAutoFit/>
          </a:bodyPr>
          <a:lstStyle/>
          <a:p>
            <a:pPr algn="ctr"/>
            <a:r>
              <a:rPr lang="tr-TR" sz="2400" b="1" dirty="0">
                <a:latin typeface="Quicksand Medium" pitchFamily="2" charset="-94"/>
                <a:cs typeface="Quire Sans" panose="020B0502040204020203" pitchFamily="34" charset="0"/>
              </a:rPr>
              <a:t>Cebrail</a:t>
            </a:r>
            <a:r>
              <a:rPr lang="tr-TR" sz="2400" dirty="0">
                <a:latin typeface="Quicksand Medium" pitchFamily="2" charset="-94"/>
                <a:cs typeface="Quire Sans" panose="020B0502040204020203" pitchFamily="34" charset="0"/>
              </a:rPr>
              <a:t>, ilahi vahyi Peygamberlere ulaştıran vahiy meleğidir.</a:t>
            </a:r>
          </a:p>
          <a:p>
            <a:pPr algn="ctr"/>
            <a:endParaRPr lang="tr-TR" sz="2400" dirty="0">
              <a:latin typeface="Quicksand Medium" pitchFamily="2" charset="-94"/>
              <a:cs typeface="Quire Sans" panose="020B0502040204020203" pitchFamily="34" charset="0"/>
            </a:endParaRPr>
          </a:p>
          <a:p>
            <a:pPr algn="ctr"/>
            <a:r>
              <a:rPr lang="tr-TR" sz="2400" b="1" dirty="0">
                <a:latin typeface="Quicksand Medium" pitchFamily="2" charset="-94"/>
                <a:cs typeface="Quire Sans" panose="020B0502040204020203" pitchFamily="34" charset="0"/>
              </a:rPr>
              <a:t>Mikail</a:t>
            </a:r>
            <a:r>
              <a:rPr lang="tr-TR" sz="2400" dirty="0">
                <a:latin typeface="Quicksand Medium" pitchFamily="2" charset="-94"/>
                <a:cs typeface="Quire Sans" panose="020B0502040204020203" pitchFamily="34" charset="0"/>
              </a:rPr>
              <a:t>, Kâinattaki tabiat olaylarını ve yaratılışların rızıklarını yönetmekle görevlidir.</a:t>
            </a:r>
          </a:p>
          <a:p>
            <a:pPr algn="ctr"/>
            <a:endParaRPr lang="tr-TR" sz="2400" dirty="0">
              <a:latin typeface="Quicksand Medium" pitchFamily="2" charset="-94"/>
              <a:cs typeface="Quire Sans" panose="020B0502040204020203" pitchFamily="34" charset="0"/>
            </a:endParaRPr>
          </a:p>
          <a:p>
            <a:pPr algn="ctr"/>
            <a:r>
              <a:rPr lang="tr-TR" sz="2400" b="1" dirty="0">
                <a:latin typeface="Quicksand Medium" pitchFamily="2" charset="-94"/>
                <a:cs typeface="Quire Sans" panose="020B0502040204020203" pitchFamily="34" charset="0"/>
              </a:rPr>
              <a:t>Azrail</a:t>
            </a:r>
            <a:r>
              <a:rPr lang="tr-TR" sz="2400" dirty="0">
                <a:latin typeface="Quicksand Medium" pitchFamily="2" charset="-94"/>
                <a:cs typeface="Quire Sans" panose="020B0502040204020203" pitchFamily="34" charset="0"/>
              </a:rPr>
              <a:t>, Allah’ın emriyle eceli gelenlerin ruhlarını almakla görevli melektir. Kur’an’da ölüm meleği olarak bahsedilir.</a:t>
            </a:r>
          </a:p>
          <a:p>
            <a:pPr algn="ctr"/>
            <a:endParaRPr lang="tr-TR" sz="2400" dirty="0">
              <a:latin typeface="Quicksand Medium" pitchFamily="2" charset="-94"/>
              <a:cs typeface="Quire Sans" panose="020B0502040204020203" pitchFamily="34" charset="0"/>
            </a:endParaRPr>
          </a:p>
          <a:p>
            <a:pPr algn="ctr"/>
            <a:r>
              <a:rPr lang="tr-TR" sz="2400" b="1" dirty="0">
                <a:latin typeface="Quicksand Medium" pitchFamily="2" charset="-94"/>
                <a:cs typeface="Quire Sans" panose="020B0502040204020203" pitchFamily="34" charset="0"/>
              </a:rPr>
              <a:t>İsrafil</a:t>
            </a:r>
            <a:r>
              <a:rPr lang="tr-TR" sz="2400" dirty="0">
                <a:latin typeface="Quicksand Medium" pitchFamily="2" charset="-94"/>
                <a:cs typeface="Quire Sans" panose="020B0502040204020203" pitchFamily="34" charset="0"/>
              </a:rPr>
              <a:t>, sûra üflemekle görevli melektir. Sûra ilk üfleyiş kıyametin kopması, ikinci üfleyiş yeniden diriliş.</a:t>
            </a:r>
          </a:p>
          <a:p>
            <a:pPr algn="ctr"/>
            <a:endParaRPr lang="tr-TR" sz="1400" dirty="0">
              <a:latin typeface="Quicksand Medium" pitchFamily="2" charset="-94"/>
              <a:cs typeface="Quire Sans" panose="020B0502040204020203" pitchFamily="34" charset="0"/>
            </a:endParaRP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360315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749278" y="1982450"/>
            <a:ext cx="10693440" cy="2893100"/>
          </a:xfrm>
          <a:prstGeom prst="rect">
            <a:avLst/>
          </a:prstGeom>
          <a:noFill/>
        </p:spPr>
        <p:txBody>
          <a:bodyPr wrap="square" rtlCol="0">
            <a:spAutoFit/>
          </a:bodyPr>
          <a:lstStyle/>
          <a:p>
            <a:pPr algn="ctr"/>
            <a:r>
              <a:rPr lang="tr-TR" sz="2400" b="1" dirty="0" err="1">
                <a:latin typeface="Quicksand Medium" pitchFamily="2" charset="-94"/>
                <a:cs typeface="Quire Sans" panose="020B0502040204020203" pitchFamily="34" charset="0"/>
              </a:rPr>
              <a:t>Kiramen</a:t>
            </a:r>
            <a:r>
              <a:rPr lang="tr-TR" sz="2400" b="1" dirty="0">
                <a:latin typeface="Quicksand Medium" pitchFamily="2" charset="-94"/>
                <a:cs typeface="Quire Sans" panose="020B0502040204020203" pitchFamily="34" charset="0"/>
              </a:rPr>
              <a:t> Kâtibin, </a:t>
            </a:r>
            <a:r>
              <a:rPr lang="tr-TR" sz="2400" dirty="0">
                <a:latin typeface="Quicksand Medium" pitchFamily="2" charset="-94"/>
                <a:cs typeface="Quire Sans" panose="020B0502040204020203" pitchFamily="34" charset="0"/>
              </a:rPr>
              <a:t>insanın sağında ve solunda bulunup onun iyi ve kötü fiillerini kaydeden melekler.</a:t>
            </a:r>
          </a:p>
          <a:p>
            <a:pPr algn="ctr"/>
            <a:endParaRPr lang="tr-TR" sz="2400" dirty="0">
              <a:latin typeface="Quicksand Medium" pitchFamily="2" charset="-94"/>
              <a:cs typeface="Quire Sans" panose="020B0502040204020203" pitchFamily="34" charset="0"/>
            </a:endParaRPr>
          </a:p>
          <a:p>
            <a:pPr algn="ctr"/>
            <a:r>
              <a:rPr lang="tr-TR" sz="2400" b="1" dirty="0">
                <a:latin typeface="Quicksand Medium" pitchFamily="2" charset="-94"/>
                <a:cs typeface="Quire Sans" panose="020B0502040204020203" pitchFamily="34" charset="0"/>
              </a:rPr>
              <a:t>Münker ve </a:t>
            </a:r>
            <a:r>
              <a:rPr lang="tr-TR" sz="2400" b="1" dirty="0" err="1">
                <a:latin typeface="Quicksand Medium" pitchFamily="2" charset="-94"/>
                <a:cs typeface="Quire Sans" panose="020B0502040204020203" pitchFamily="34" charset="0"/>
              </a:rPr>
              <a:t>Nekir</a:t>
            </a:r>
            <a:r>
              <a:rPr lang="tr-TR" sz="2400" b="1" dirty="0">
                <a:latin typeface="Quicksand Medium" pitchFamily="2" charset="-94"/>
                <a:cs typeface="Quire Sans" panose="020B0502040204020203" pitchFamily="34" charset="0"/>
              </a:rPr>
              <a:t>, </a:t>
            </a:r>
            <a:r>
              <a:rPr lang="tr-TR" sz="2400" dirty="0">
                <a:latin typeface="Quicksand Medium" pitchFamily="2" charset="-94"/>
                <a:cs typeface="Quire Sans" panose="020B0502040204020203" pitchFamily="34" charset="0"/>
              </a:rPr>
              <a:t>kabir sorgu melekleri.</a:t>
            </a:r>
          </a:p>
          <a:p>
            <a:pPr algn="ctr"/>
            <a:endParaRPr lang="tr-TR" sz="2400" dirty="0">
              <a:latin typeface="Quicksand Medium" pitchFamily="2" charset="-94"/>
              <a:cs typeface="Quire Sans" panose="020B0502040204020203" pitchFamily="34" charset="0"/>
            </a:endParaRPr>
          </a:p>
          <a:p>
            <a:pPr algn="ctr"/>
            <a:r>
              <a:rPr lang="tr-TR" sz="2400" b="1" dirty="0" err="1">
                <a:latin typeface="Quicksand Medium" pitchFamily="2" charset="-94"/>
                <a:cs typeface="Quire Sans" panose="020B0502040204020203" pitchFamily="34" charset="0"/>
              </a:rPr>
              <a:t>Hafaza</a:t>
            </a:r>
            <a:r>
              <a:rPr lang="tr-TR" sz="2400" b="1" dirty="0">
                <a:latin typeface="Quicksand Medium" pitchFamily="2" charset="-94"/>
                <a:cs typeface="Quire Sans" panose="020B0502040204020203" pitchFamily="34" charset="0"/>
              </a:rPr>
              <a:t> melekleri, </a:t>
            </a:r>
            <a:r>
              <a:rPr lang="tr-TR" sz="2400" dirty="0">
                <a:latin typeface="Quicksand Medium" pitchFamily="2" charset="-94"/>
                <a:cs typeface="Quire Sans" panose="020B0502040204020203" pitchFamily="34" charset="0"/>
              </a:rPr>
              <a:t>insanın önünde ve arkasında bulunup onu koruyan meleklerdir.</a:t>
            </a:r>
          </a:p>
          <a:p>
            <a:pPr algn="ctr"/>
            <a:r>
              <a:rPr lang="tr-TR" sz="2400" dirty="0">
                <a:latin typeface="Quicksand Medium" pitchFamily="2" charset="-94"/>
                <a:cs typeface="Quire Sans" panose="020B0502040204020203" pitchFamily="34" charset="0"/>
              </a:rPr>
              <a:t>Cennet ve cehennemde görevlendirilmiş melekler.</a:t>
            </a:r>
          </a:p>
          <a:p>
            <a:pPr algn="ctr"/>
            <a:endParaRPr lang="tr-TR" sz="1400" dirty="0">
              <a:latin typeface="Quicksand Medium" pitchFamily="2" charset="-94"/>
              <a:cs typeface="Quire Sans" panose="020B0502040204020203" pitchFamily="34" charset="0"/>
            </a:endParaRP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404364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749278" y="1982450"/>
            <a:ext cx="10693440" cy="2677656"/>
          </a:xfrm>
          <a:prstGeom prst="rect">
            <a:avLst/>
          </a:prstGeom>
          <a:noFill/>
        </p:spPr>
        <p:txBody>
          <a:bodyPr wrap="square" rtlCol="0">
            <a:spAutoFit/>
          </a:bodyPr>
          <a:lstStyle/>
          <a:p>
            <a:pPr algn="ctr"/>
            <a:r>
              <a:rPr lang="tr-TR" sz="2400" dirty="0">
                <a:latin typeface="Quicksand Medium" pitchFamily="2" charset="-94"/>
                <a:cs typeface="Quire Sans" panose="020B0502040204020203" pitchFamily="34" charset="0"/>
              </a:rPr>
              <a:t>Namaz kılanlarla birlikte Fatiha suresi bitiminde “amin” diyem,</a:t>
            </a:r>
          </a:p>
          <a:p>
            <a:pPr algn="ctr"/>
            <a:endParaRPr lang="tr-TR" sz="2400" dirty="0">
              <a:latin typeface="Quicksand Medium" pitchFamily="2" charset="-94"/>
              <a:cs typeface="Quire Sans" panose="020B0502040204020203" pitchFamily="34" charset="0"/>
            </a:endParaRPr>
          </a:p>
          <a:p>
            <a:pPr algn="ctr"/>
            <a:r>
              <a:rPr lang="tr-TR" sz="2400" dirty="0">
                <a:latin typeface="Quicksand Medium" pitchFamily="2" charset="-94"/>
                <a:cs typeface="Quire Sans" panose="020B0502040204020203" pitchFamily="34" charset="0"/>
              </a:rPr>
              <a:t>Kur’an okunurken yeryüzüne inen,</a:t>
            </a:r>
          </a:p>
          <a:p>
            <a:pPr algn="ctr"/>
            <a:endParaRPr lang="tr-TR" sz="2400" dirty="0">
              <a:latin typeface="Quicksand Medium" pitchFamily="2" charset="-94"/>
              <a:cs typeface="Quire Sans" panose="020B0502040204020203" pitchFamily="34" charset="0"/>
            </a:endParaRPr>
          </a:p>
          <a:p>
            <a:pPr algn="ctr"/>
            <a:r>
              <a:rPr lang="tr-TR" sz="2400" dirty="0">
                <a:latin typeface="Quicksand Medium" pitchFamily="2" charset="-94"/>
                <a:cs typeface="Quire Sans" panose="020B0502040204020203" pitchFamily="34" charset="0"/>
              </a:rPr>
              <a:t>Mü’minlere rahmet okuyan,</a:t>
            </a:r>
          </a:p>
          <a:p>
            <a:pPr algn="ctr"/>
            <a:endParaRPr lang="tr-TR" sz="2400" dirty="0">
              <a:latin typeface="Quicksand Medium" pitchFamily="2" charset="-94"/>
              <a:cs typeface="Quire Sans" panose="020B0502040204020203" pitchFamily="34" charset="0"/>
            </a:endParaRPr>
          </a:p>
          <a:p>
            <a:pPr algn="ctr"/>
            <a:r>
              <a:rPr lang="tr-TR" sz="2400" dirty="0">
                <a:latin typeface="Quicksand Medium" pitchFamily="2" charset="-94"/>
                <a:cs typeface="Quire Sans" panose="020B0502040204020203" pitchFamily="34" charset="0"/>
              </a:rPr>
              <a:t>Sadece Allah’a hamd ve secde eden.</a:t>
            </a:r>
            <a:endParaRPr lang="tr-TR" sz="1400" dirty="0">
              <a:latin typeface="Quicksand Medium" pitchFamily="2" charset="-94"/>
              <a:cs typeface="Quire Sans" panose="020B0502040204020203" pitchFamily="34" charset="0"/>
            </a:endParaRP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248867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6C7022C1-619D-5C10-068C-B4D3B313D25F}"/>
              </a:ext>
            </a:extLst>
          </p:cNvPr>
          <p:cNvSpPr txBox="1"/>
          <p:nvPr/>
        </p:nvSpPr>
        <p:spPr>
          <a:xfrm>
            <a:off x="786856" y="3017372"/>
            <a:ext cx="3129443" cy="1200329"/>
          </a:xfrm>
          <a:prstGeom prst="rect">
            <a:avLst/>
          </a:prstGeom>
          <a:noFill/>
        </p:spPr>
        <p:txBody>
          <a:bodyPr wrap="square" rtlCol="0">
            <a:spAutoFit/>
          </a:bodyPr>
          <a:lstStyle/>
          <a:p>
            <a:pPr algn="ctr"/>
            <a:r>
              <a:rPr lang="tr-TR" sz="3600" dirty="0">
                <a:solidFill>
                  <a:schemeClr val="tx2">
                    <a:lumMod val="90000"/>
                    <a:lumOff val="10000"/>
                  </a:schemeClr>
                </a:solidFill>
                <a:latin typeface="Quicksand Medium" pitchFamily="2" charset="-94"/>
                <a:cs typeface="Quire Sans" panose="020B0502040204020203" pitchFamily="34" charset="0"/>
              </a:rPr>
              <a:t>Kitaplara</a:t>
            </a:r>
          </a:p>
          <a:p>
            <a:pPr algn="ctr"/>
            <a:r>
              <a:rPr lang="tr-TR" sz="3600" dirty="0">
                <a:solidFill>
                  <a:schemeClr val="tx2">
                    <a:lumMod val="90000"/>
                    <a:lumOff val="10000"/>
                  </a:schemeClr>
                </a:solidFill>
                <a:latin typeface="Quicksand Medium" pitchFamily="2" charset="-94"/>
                <a:cs typeface="Quire Sans" panose="020B0502040204020203" pitchFamily="34" charset="0"/>
              </a:rPr>
              <a:t>İman</a:t>
            </a: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4843823" y="2643164"/>
            <a:ext cx="6448731" cy="1631216"/>
          </a:xfrm>
          <a:prstGeom prst="rect">
            <a:avLst/>
          </a:prstGeom>
          <a:noFill/>
        </p:spPr>
        <p:txBody>
          <a:bodyPr wrap="square" rtlCol="0">
            <a:spAutoFit/>
          </a:bodyPr>
          <a:lstStyle/>
          <a:p>
            <a:pPr algn="just"/>
            <a:r>
              <a:rPr lang="tr-TR" sz="2500" b="1" dirty="0">
                <a:latin typeface="Quicksand Medium" pitchFamily="2" charset="-94"/>
                <a:cs typeface="Quire Sans" panose="020B0502040204020203" pitchFamily="34" charset="0"/>
              </a:rPr>
              <a:t>Kutsal Kitaplar</a:t>
            </a:r>
            <a:r>
              <a:rPr lang="tr-TR" sz="2500" dirty="0">
                <a:latin typeface="Quicksand Medium" pitchFamily="2" charset="-94"/>
                <a:cs typeface="Quire Sans" panose="020B0502040204020203" pitchFamily="34" charset="0"/>
              </a:rPr>
              <a:t>, Allah’ın insanların dünya ve ahiret mutluluğunu sağlamak, onlara hak yolu gösterip emir ve yasaklarını bildirmek için peygamberlere vahyedilen kitaplardır.</a:t>
            </a:r>
          </a:p>
        </p:txBody>
      </p:sp>
      <p:pic>
        <p:nvPicPr>
          <p:cNvPr id="19" name="Resim 18" descr="siyah, karanlık içeren bir resim&#10;&#10;Açıklama otomatik olarak oluşturuldu">
            <a:extLst>
              <a:ext uri="{FF2B5EF4-FFF2-40B4-BE49-F238E27FC236}">
                <a16:creationId xmlns:a16="http://schemas.microsoft.com/office/drawing/2014/main" id="{9FF3AE5B-0202-2640-9645-C31803D2A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671" y="2702923"/>
            <a:ext cx="302152" cy="321501"/>
          </a:xfrm>
          <a:prstGeom prst="rect">
            <a:avLst/>
          </a:prstGeom>
        </p:spPr>
      </p:pic>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
        <p:nvSpPr>
          <p:cNvPr id="15" name="Çerçeve 14">
            <a:extLst>
              <a:ext uri="{FF2B5EF4-FFF2-40B4-BE49-F238E27FC236}">
                <a16:creationId xmlns:a16="http://schemas.microsoft.com/office/drawing/2014/main" id="{FF8A09E1-B292-EBE9-8C85-F4D4D293F9D7}"/>
              </a:ext>
            </a:extLst>
          </p:cNvPr>
          <p:cNvSpPr/>
          <p:nvPr/>
        </p:nvSpPr>
        <p:spPr>
          <a:xfrm rot="2700000">
            <a:off x="1245153" y="2439167"/>
            <a:ext cx="2212850" cy="2212850"/>
          </a:xfrm>
          <a:prstGeom prst="frame">
            <a:avLst>
              <a:gd name="adj1" fmla="val 52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59426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646355" y="2403852"/>
            <a:ext cx="8899286" cy="1877437"/>
          </a:xfrm>
          <a:prstGeom prst="rect">
            <a:avLst/>
          </a:prstGeom>
          <a:noFill/>
        </p:spPr>
        <p:txBody>
          <a:bodyPr wrap="square" rtlCol="0">
            <a:spAutoFit/>
          </a:bodyPr>
          <a:lstStyle/>
          <a:p>
            <a:pPr algn="ctr"/>
            <a:r>
              <a:rPr lang="tr-TR" sz="2500" dirty="0">
                <a:latin typeface="Quicksand Medium" pitchFamily="2" charset="-94"/>
                <a:cs typeface="Quire Sans" panose="020B0502040204020203" pitchFamily="34" charset="0"/>
              </a:rPr>
              <a:t>“İnsanlar bir tek ümmet idi. Sonra Allah, müjdeleyici ve uyarıcı olarak peygamberleri gönderdi. İnsanlar arasında, anlaşmazlığa düştükleri hususlarda hüküm vermeleri için, onlarla beraber hak yolu gösteren kitapları da gönderdi.”</a:t>
            </a:r>
          </a:p>
          <a:p>
            <a:pPr algn="ctr"/>
            <a:r>
              <a:rPr lang="tr-TR" sz="1600" dirty="0">
                <a:latin typeface="Quicksand Medium" pitchFamily="2" charset="-94"/>
                <a:cs typeface="Quire Sans" panose="020B0502040204020203" pitchFamily="34" charset="0"/>
              </a:rPr>
              <a:t>Bakara 213</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259071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646355" y="2036311"/>
            <a:ext cx="8899286" cy="2785378"/>
          </a:xfrm>
          <a:prstGeom prst="rect">
            <a:avLst/>
          </a:prstGeom>
          <a:noFill/>
        </p:spPr>
        <p:txBody>
          <a:bodyPr wrap="square" rtlCol="0">
            <a:spAutoFit/>
          </a:bodyPr>
          <a:lstStyle/>
          <a:p>
            <a:pPr algn="ctr"/>
            <a:r>
              <a:rPr lang="tr-TR" sz="2500" b="1" dirty="0">
                <a:latin typeface="Quicksand Medium" pitchFamily="2" charset="-94"/>
                <a:cs typeface="Quire Sans" panose="020B0502040204020203" pitchFamily="34" charset="0"/>
              </a:rPr>
              <a:t>Kitaplara İman</a:t>
            </a:r>
          </a:p>
          <a:p>
            <a:pPr algn="ctr"/>
            <a:endParaRPr lang="tr-TR" sz="2500" b="1" dirty="0">
              <a:latin typeface="Quicksand Medium" pitchFamily="2" charset="-94"/>
              <a:cs typeface="Quire Sans" panose="020B0502040204020203" pitchFamily="34" charset="0"/>
            </a:endParaRPr>
          </a:p>
          <a:p>
            <a:pPr algn="ctr"/>
            <a:r>
              <a:rPr lang="tr-TR" sz="2500" dirty="0">
                <a:latin typeface="Quicksand Medium" pitchFamily="2" charset="-94"/>
                <a:cs typeface="Quire Sans" panose="020B0502040204020203" pitchFamily="34" charset="0"/>
              </a:rPr>
              <a:t>Allah’ın gönderdiği vahye ve vahyin Kur’an’la kemale erdiğine inanmayı ifade eder. </a:t>
            </a:r>
          </a:p>
          <a:p>
            <a:pPr algn="ctr"/>
            <a:endParaRPr lang="tr-TR" sz="2500" dirty="0">
              <a:latin typeface="Quicksand Medium" pitchFamily="2" charset="-94"/>
              <a:cs typeface="Quire Sans" panose="020B0502040204020203" pitchFamily="34" charset="0"/>
            </a:endParaRPr>
          </a:p>
          <a:p>
            <a:pPr algn="ctr"/>
            <a:r>
              <a:rPr lang="tr-TR" sz="2500" dirty="0">
                <a:latin typeface="Quicksand Medium" pitchFamily="2" charset="-94"/>
                <a:cs typeface="Quire Sans" panose="020B0502040204020203" pitchFamily="34" charset="0"/>
              </a:rPr>
              <a:t>İlk Peygamberden itibaren gönderilmiş bütün ilahi kitapların indirildikleri haline iman etmektir.</a:t>
            </a:r>
            <a:endParaRPr lang="tr-TR" sz="1600" dirty="0">
              <a:latin typeface="Quicksand Medium" pitchFamily="2" charset="-94"/>
              <a:cs typeface="Quire Sans" panose="020B0502040204020203" pitchFamily="34" charset="0"/>
            </a:endParaRP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118789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670734" y="2992565"/>
            <a:ext cx="4449645" cy="1246495"/>
          </a:xfrm>
          <a:prstGeom prst="rect">
            <a:avLst/>
          </a:prstGeom>
          <a:noFill/>
        </p:spPr>
        <p:txBody>
          <a:bodyPr wrap="square" rtlCol="0">
            <a:spAutoFit/>
          </a:bodyPr>
          <a:lstStyle/>
          <a:p>
            <a:pPr algn="ctr"/>
            <a:r>
              <a:rPr lang="tr-TR" sz="2500" dirty="0">
                <a:latin typeface="Quicksand Medium" pitchFamily="2" charset="-94"/>
                <a:cs typeface="Quire Sans" panose="020B0502040204020203" pitchFamily="34" charset="0"/>
              </a:rPr>
              <a:t>Kutsal kitaplar hacimlerine göre </a:t>
            </a:r>
            <a:r>
              <a:rPr lang="tr-TR" sz="2500" b="1" dirty="0" err="1">
                <a:latin typeface="Quicksand Medium" pitchFamily="2" charset="-94"/>
                <a:cs typeface="Quire Sans" panose="020B0502040204020203" pitchFamily="34" charset="0"/>
              </a:rPr>
              <a:t>suhuf</a:t>
            </a:r>
            <a:r>
              <a:rPr lang="tr-TR" sz="2500" dirty="0">
                <a:latin typeface="Quicksand Medium" pitchFamily="2" charset="-94"/>
                <a:cs typeface="Quire Sans" panose="020B0502040204020203" pitchFamily="34" charset="0"/>
              </a:rPr>
              <a:t> ve </a:t>
            </a:r>
            <a:r>
              <a:rPr lang="tr-TR" sz="2500" b="1" dirty="0">
                <a:latin typeface="Quicksand Medium" pitchFamily="2" charset="-94"/>
                <a:cs typeface="Quire Sans" panose="020B0502040204020203" pitchFamily="34" charset="0"/>
              </a:rPr>
              <a:t>kitap</a:t>
            </a:r>
            <a:r>
              <a:rPr lang="tr-TR" sz="2500" dirty="0">
                <a:latin typeface="Quicksand Medium" pitchFamily="2" charset="-94"/>
                <a:cs typeface="Quire Sans" panose="020B0502040204020203" pitchFamily="34" charset="0"/>
              </a:rPr>
              <a:t> olmak üzere iki grupta değerlendirilir.</a:t>
            </a:r>
            <a:endParaRPr lang="tr-TR" sz="1600" dirty="0">
              <a:latin typeface="Quicksand Medium" pitchFamily="2" charset="-94"/>
              <a:cs typeface="Quire Sans" panose="020B0502040204020203" pitchFamily="34" charset="0"/>
            </a:endParaRP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pic>
        <p:nvPicPr>
          <p:cNvPr id="13" name="Resim 12">
            <a:extLst>
              <a:ext uri="{FF2B5EF4-FFF2-40B4-BE49-F238E27FC236}">
                <a16:creationId xmlns:a16="http://schemas.microsoft.com/office/drawing/2014/main" id="{128040F4-9826-58A6-DA96-5C271261B5A4}"/>
              </a:ext>
            </a:extLst>
          </p:cNvPr>
          <p:cNvPicPr>
            <a:picLocks noChangeAspect="1"/>
          </p:cNvPicPr>
          <p:nvPr/>
        </p:nvPicPr>
        <p:blipFill>
          <a:blip r:embed="rId3"/>
          <a:stretch>
            <a:fillRect/>
          </a:stretch>
        </p:blipFill>
        <p:spPr>
          <a:xfrm>
            <a:off x="6442110" y="1219200"/>
            <a:ext cx="4919541" cy="4919541"/>
          </a:xfrm>
          <a:prstGeom prst="rect">
            <a:avLst/>
          </a:prstGeom>
        </p:spPr>
      </p:pic>
      <p:sp>
        <p:nvSpPr>
          <p:cNvPr id="18" name="Metin kutusu 17">
            <a:extLst>
              <a:ext uri="{FF2B5EF4-FFF2-40B4-BE49-F238E27FC236}">
                <a16:creationId xmlns:a16="http://schemas.microsoft.com/office/drawing/2014/main" id="{D536AC13-F1C0-1AA8-70BE-8FDE351A409C}"/>
              </a:ext>
            </a:extLst>
          </p:cNvPr>
          <p:cNvSpPr txBox="1"/>
          <p:nvPr/>
        </p:nvSpPr>
        <p:spPr>
          <a:xfrm>
            <a:off x="6765442" y="2091472"/>
            <a:ext cx="1770144" cy="677108"/>
          </a:xfrm>
          <a:prstGeom prst="rect">
            <a:avLst/>
          </a:prstGeom>
          <a:noFill/>
        </p:spPr>
        <p:txBody>
          <a:bodyPr wrap="square" rtlCol="0">
            <a:spAutoFit/>
          </a:bodyPr>
          <a:lstStyle/>
          <a:p>
            <a:pPr algn="ctr"/>
            <a:r>
              <a:rPr lang="tr-TR" sz="3800">
                <a:solidFill>
                  <a:schemeClr val="bg1"/>
                </a:solidFill>
                <a:latin typeface="Quicksand Medium" pitchFamily="2" charset="-94"/>
                <a:cs typeface="Quire Sans" panose="020B0502040204020203" pitchFamily="34" charset="0"/>
              </a:rPr>
              <a:t>Tevrat</a:t>
            </a:r>
            <a:endParaRPr lang="tr-TR" sz="3800" dirty="0">
              <a:solidFill>
                <a:schemeClr val="bg1"/>
              </a:solidFill>
              <a:latin typeface="Quicksand Medium" pitchFamily="2" charset="-94"/>
              <a:cs typeface="Quire Sans" panose="020B0502040204020203" pitchFamily="34" charset="0"/>
            </a:endParaRPr>
          </a:p>
        </p:txBody>
      </p:sp>
      <p:sp>
        <p:nvSpPr>
          <p:cNvPr id="20" name="Metin kutusu 19">
            <a:extLst>
              <a:ext uri="{FF2B5EF4-FFF2-40B4-BE49-F238E27FC236}">
                <a16:creationId xmlns:a16="http://schemas.microsoft.com/office/drawing/2014/main" id="{EBAE2012-38AD-A0D7-5A5F-A0D5325DB15B}"/>
              </a:ext>
            </a:extLst>
          </p:cNvPr>
          <p:cNvSpPr txBox="1"/>
          <p:nvPr/>
        </p:nvSpPr>
        <p:spPr>
          <a:xfrm>
            <a:off x="9287247" y="2073277"/>
            <a:ext cx="1770144" cy="677108"/>
          </a:xfrm>
          <a:prstGeom prst="rect">
            <a:avLst/>
          </a:prstGeom>
          <a:noFill/>
        </p:spPr>
        <p:txBody>
          <a:bodyPr wrap="square" rtlCol="0">
            <a:spAutoFit/>
          </a:bodyPr>
          <a:lstStyle/>
          <a:p>
            <a:pPr algn="ctr"/>
            <a:r>
              <a:rPr lang="tr-TR" sz="3800" dirty="0">
                <a:solidFill>
                  <a:schemeClr val="bg1"/>
                </a:solidFill>
                <a:latin typeface="Quicksand Medium" pitchFamily="2" charset="-94"/>
                <a:cs typeface="Quire Sans" panose="020B0502040204020203" pitchFamily="34" charset="0"/>
              </a:rPr>
              <a:t>Zebur</a:t>
            </a:r>
          </a:p>
        </p:txBody>
      </p:sp>
      <p:sp>
        <p:nvSpPr>
          <p:cNvPr id="22" name="Metin kutusu 21">
            <a:extLst>
              <a:ext uri="{FF2B5EF4-FFF2-40B4-BE49-F238E27FC236}">
                <a16:creationId xmlns:a16="http://schemas.microsoft.com/office/drawing/2014/main" id="{262F95A5-5E25-E6FB-D4AD-52836BFF3599}"/>
              </a:ext>
            </a:extLst>
          </p:cNvPr>
          <p:cNvSpPr txBox="1"/>
          <p:nvPr/>
        </p:nvSpPr>
        <p:spPr>
          <a:xfrm>
            <a:off x="6785921" y="4557166"/>
            <a:ext cx="1770144" cy="677108"/>
          </a:xfrm>
          <a:prstGeom prst="rect">
            <a:avLst/>
          </a:prstGeom>
          <a:noFill/>
        </p:spPr>
        <p:txBody>
          <a:bodyPr wrap="square" rtlCol="0">
            <a:spAutoFit/>
          </a:bodyPr>
          <a:lstStyle/>
          <a:p>
            <a:pPr algn="ctr"/>
            <a:r>
              <a:rPr lang="tr-TR" sz="3800" dirty="0">
                <a:solidFill>
                  <a:schemeClr val="bg1"/>
                </a:solidFill>
                <a:latin typeface="Quicksand Medium" pitchFamily="2" charset="-94"/>
                <a:cs typeface="Quire Sans" panose="020B0502040204020203" pitchFamily="34" charset="0"/>
              </a:rPr>
              <a:t>İncil</a:t>
            </a:r>
          </a:p>
        </p:txBody>
      </p:sp>
      <p:sp>
        <p:nvSpPr>
          <p:cNvPr id="24" name="Metin kutusu 23">
            <a:extLst>
              <a:ext uri="{FF2B5EF4-FFF2-40B4-BE49-F238E27FC236}">
                <a16:creationId xmlns:a16="http://schemas.microsoft.com/office/drawing/2014/main" id="{4DFDBE16-840F-C472-AD75-9324822266B9}"/>
              </a:ext>
            </a:extLst>
          </p:cNvPr>
          <p:cNvSpPr txBox="1"/>
          <p:nvPr/>
        </p:nvSpPr>
        <p:spPr>
          <a:xfrm>
            <a:off x="9278001" y="4321643"/>
            <a:ext cx="1770144" cy="1261884"/>
          </a:xfrm>
          <a:prstGeom prst="rect">
            <a:avLst/>
          </a:prstGeom>
          <a:noFill/>
        </p:spPr>
        <p:txBody>
          <a:bodyPr wrap="square" rtlCol="0">
            <a:spAutoFit/>
          </a:bodyPr>
          <a:lstStyle/>
          <a:p>
            <a:pPr algn="ctr"/>
            <a:r>
              <a:rPr lang="tr-TR" sz="3800" dirty="0">
                <a:solidFill>
                  <a:schemeClr val="bg1"/>
                </a:solidFill>
                <a:latin typeface="Quicksand Medium" pitchFamily="2" charset="-94"/>
                <a:cs typeface="Quire Sans" panose="020B0502040204020203" pitchFamily="34" charset="0"/>
              </a:rPr>
              <a:t>Kur’an-ı</a:t>
            </a:r>
          </a:p>
          <a:p>
            <a:pPr algn="ctr"/>
            <a:r>
              <a:rPr lang="tr-TR" sz="3800" dirty="0">
                <a:solidFill>
                  <a:schemeClr val="bg1"/>
                </a:solidFill>
                <a:latin typeface="Quicksand Medium" pitchFamily="2" charset="-94"/>
                <a:cs typeface="Quire Sans" panose="020B0502040204020203" pitchFamily="34" charset="0"/>
              </a:rPr>
              <a:t>Kerîm</a:t>
            </a:r>
          </a:p>
        </p:txBody>
      </p:sp>
    </p:spTree>
    <p:extLst>
      <p:ext uri="{BB962C8B-B14F-4D97-AF65-F5344CB8AC3E}">
        <p14:creationId xmlns:p14="http://schemas.microsoft.com/office/powerpoint/2010/main" val="209659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646355" y="2036311"/>
            <a:ext cx="8899286" cy="2708434"/>
          </a:xfrm>
          <a:prstGeom prst="rect">
            <a:avLst/>
          </a:prstGeom>
          <a:noFill/>
        </p:spPr>
        <p:txBody>
          <a:bodyPr wrap="square" rtlCol="0">
            <a:spAutoFit/>
          </a:bodyPr>
          <a:lstStyle/>
          <a:p>
            <a:pPr algn="ctr"/>
            <a:r>
              <a:rPr lang="tr-TR" sz="2500" b="1" dirty="0">
                <a:latin typeface="Quicksand Medium" pitchFamily="2" charset="-94"/>
                <a:cs typeface="Quire Sans" panose="020B0502040204020203" pitchFamily="34" charset="0"/>
              </a:rPr>
              <a:t>Tevrat —&gt; Hz. Musa</a:t>
            </a:r>
          </a:p>
          <a:p>
            <a:pPr algn="ctr"/>
            <a:endParaRPr lang="tr-TR" sz="2500" b="1" dirty="0">
              <a:latin typeface="Quicksand Medium" pitchFamily="2" charset="-94"/>
              <a:cs typeface="Quire Sans" panose="020B0502040204020203" pitchFamily="34" charset="0"/>
            </a:endParaRPr>
          </a:p>
          <a:p>
            <a:pPr algn="ctr"/>
            <a:r>
              <a:rPr lang="tr-TR" sz="2400" dirty="0">
                <a:latin typeface="Quicksand Medium" pitchFamily="2" charset="-94"/>
                <a:cs typeface="Quire Sans" panose="020B0502040204020203" pitchFamily="34" charset="0"/>
              </a:rPr>
              <a:t>”Onlar Allah’ı gereği gibi takdir edip tanımadılar. Nitekim ‘Allah hiçbir insana hiçbir şey indirmedi.’ Dediler. De ki: ‘Öyleyse Musa’nın insanlara bir nur ve hidayet olarak getirdiği kitabı kim indirdi?’…”</a:t>
            </a:r>
          </a:p>
          <a:p>
            <a:pPr algn="ctr"/>
            <a:endParaRPr lang="tr-TR" sz="2400" dirty="0">
              <a:latin typeface="Quicksand Medium" pitchFamily="2" charset="-94"/>
              <a:cs typeface="Quire Sans" panose="020B0502040204020203" pitchFamily="34" charset="0"/>
            </a:endParaRPr>
          </a:p>
          <a:p>
            <a:pPr algn="ctr"/>
            <a:r>
              <a:rPr lang="tr-TR" sz="2400" dirty="0">
                <a:latin typeface="Quicksand Medium" pitchFamily="2" charset="-94"/>
                <a:cs typeface="Quire Sans" panose="020B0502040204020203" pitchFamily="34" charset="0"/>
              </a:rPr>
              <a:t>”… içinde hidayet ve aydınlık bulunan Tevrat’ı elbette biz indirdik…”</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258351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6C7022C1-619D-5C10-068C-B4D3B313D25F}"/>
              </a:ext>
            </a:extLst>
          </p:cNvPr>
          <p:cNvSpPr txBox="1"/>
          <p:nvPr/>
        </p:nvSpPr>
        <p:spPr>
          <a:xfrm>
            <a:off x="924487" y="2884220"/>
            <a:ext cx="1944330" cy="1323439"/>
          </a:xfrm>
          <a:prstGeom prst="rect">
            <a:avLst/>
          </a:prstGeom>
          <a:noFill/>
        </p:spPr>
        <p:txBody>
          <a:bodyPr wrap="square" rtlCol="0">
            <a:spAutoFit/>
          </a:bodyPr>
          <a:lstStyle/>
          <a:p>
            <a:pPr algn="ctr"/>
            <a:r>
              <a:rPr lang="tr-TR" sz="4000" dirty="0">
                <a:solidFill>
                  <a:schemeClr val="tx2">
                    <a:lumMod val="90000"/>
                    <a:lumOff val="10000"/>
                  </a:schemeClr>
                </a:solidFill>
                <a:latin typeface="Quicksand Medium" pitchFamily="2" charset="-94"/>
                <a:cs typeface="Quire Sans" panose="020B0502040204020203" pitchFamily="34" charset="0"/>
              </a:rPr>
              <a:t>Allah’a</a:t>
            </a:r>
          </a:p>
          <a:p>
            <a:pPr algn="ctr"/>
            <a:r>
              <a:rPr lang="tr-TR" sz="4000" dirty="0">
                <a:solidFill>
                  <a:schemeClr val="tx2">
                    <a:lumMod val="90000"/>
                    <a:lumOff val="10000"/>
                  </a:schemeClr>
                </a:solidFill>
                <a:latin typeface="Quicksand Medium" pitchFamily="2" charset="-94"/>
                <a:cs typeface="Quire Sans" panose="020B0502040204020203" pitchFamily="34" charset="0"/>
              </a:rPr>
              <a:t>İman</a:t>
            </a: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4424320" y="2524995"/>
            <a:ext cx="6448731" cy="2785378"/>
          </a:xfrm>
          <a:prstGeom prst="rect">
            <a:avLst/>
          </a:prstGeom>
          <a:noFill/>
        </p:spPr>
        <p:txBody>
          <a:bodyPr wrap="square" rtlCol="0">
            <a:spAutoFit/>
          </a:bodyPr>
          <a:lstStyle/>
          <a:p>
            <a:pPr algn="just"/>
            <a:r>
              <a:rPr lang="tr-TR" sz="2500" dirty="0">
                <a:latin typeface="Quicksand Medium" pitchFamily="2" charset="-94"/>
                <a:cs typeface="Quire Sans" panose="020B0502040204020203" pitchFamily="34" charset="0"/>
              </a:rPr>
              <a:t>Tüm iman esasları; tek, eşi benzeri olmayan, yegâne güç ve kudret sahibi Allah’a iman etmek üzere kuruludur.</a:t>
            </a:r>
          </a:p>
          <a:p>
            <a:pPr algn="just"/>
            <a:endParaRPr lang="tr-TR" sz="2500" dirty="0">
              <a:latin typeface="Quicksand Medium" pitchFamily="2" charset="-94"/>
              <a:cs typeface="Quire Sans" panose="020B0502040204020203" pitchFamily="34" charset="0"/>
            </a:endParaRPr>
          </a:p>
          <a:p>
            <a:pPr algn="just"/>
            <a:r>
              <a:rPr lang="tr-TR" sz="2500" dirty="0">
                <a:latin typeface="Quicksand Medium" pitchFamily="2" charset="-94"/>
                <a:cs typeface="Quire Sans" panose="020B0502040204020203" pitchFamily="34" charset="0"/>
              </a:rPr>
              <a:t>İnsan = İman</a:t>
            </a:r>
          </a:p>
          <a:p>
            <a:pPr algn="just"/>
            <a:endParaRPr lang="tr-TR" sz="2500" dirty="0">
              <a:latin typeface="Quicksand Medium" pitchFamily="2" charset="-94"/>
              <a:cs typeface="Quire Sans" panose="020B0502040204020203" pitchFamily="34" charset="0"/>
            </a:endParaRPr>
          </a:p>
          <a:p>
            <a:pPr algn="just"/>
            <a:endParaRPr lang="tr-TR" sz="2500" dirty="0">
              <a:latin typeface="Quicksand Medium" pitchFamily="2" charset="-94"/>
              <a:cs typeface="Quire Sans" panose="020B0502040204020203" pitchFamily="34" charset="0"/>
            </a:endParaRPr>
          </a:p>
        </p:txBody>
      </p:sp>
      <p:pic>
        <p:nvPicPr>
          <p:cNvPr id="19" name="Resim 18" descr="siyah, karanlık içeren bir resim&#10;&#10;Açıklama otomatik olarak oluşturuldu">
            <a:extLst>
              <a:ext uri="{FF2B5EF4-FFF2-40B4-BE49-F238E27FC236}">
                <a16:creationId xmlns:a16="http://schemas.microsoft.com/office/drawing/2014/main" id="{9FF3AE5B-0202-2640-9645-C31803D2A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168" y="2610465"/>
            <a:ext cx="302152" cy="321501"/>
          </a:xfrm>
          <a:prstGeom prst="rect">
            <a:avLst/>
          </a:prstGeom>
        </p:spPr>
      </p:pic>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
        <p:nvSpPr>
          <p:cNvPr id="15" name="Çerçeve 14">
            <a:extLst>
              <a:ext uri="{FF2B5EF4-FFF2-40B4-BE49-F238E27FC236}">
                <a16:creationId xmlns:a16="http://schemas.microsoft.com/office/drawing/2014/main" id="{FF8A09E1-B292-EBE9-8C85-F4D4D293F9D7}"/>
              </a:ext>
            </a:extLst>
          </p:cNvPr>
          <p:cNvSpPr/>
          <p:nvPr/>
        </p:nvSpPr>
        <p:spPr>
          <a:xfrm rot="2700000">
            <a:off x="790227" y="2442414"/>
            <a:ext cx="2212850" cy="2212850"/>
          </a:xfrm>
          <a:prstGeom prst="frame">
            <a:avLst>
              <a:gd name="adj1" fmla="val 52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8" name="Resim 17" descr="siyah, karanlık içeren bir resim&#10;&#10;Açıklama otomatik olarak oluşturuldu">
            <a:extLst>
              <a:ext uri="{FF2B5EF4-FFF2-40B4-BE49-F238E27FC236}">
                <a16:creationId xmlns:a16="http://schemas.microsoft.com/office/drawing/2014/main" id="{5B8A9767-F8CB-9E06-08CB-924321174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168" y="4124770"/>
            <a:ext cx="302152" cy="321501"/>
          </a:xfrm>
          <a:prstGeom prst="rect">
            <a:avLst/>
          </a:prstGeom>
        </p:spPr>
      </p:pic>
    </p:spTree>
    <p:extLst>
      <p:ext uri="{BB962C8B-B14F-4D97-AF65-F5344CB8AC3E}">
        <p14:creationId xmlns:p14="http://schemas.microsoft.com/office/powerpoint/2010/main" val="147352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646355" y="2478800"/>
            <a:ext cx="8899286" cy="2000548"/>
          </a:xfrm>
          <a:prstGeom prst="rect">
            <a:avLst/>
          </a:prstGeom>
          <a:noFill/>
        </p:spPr>
        <p:txBody>
          <a:bodyPr wrap="square" rtlCol="0">
            <a:spAutoFit/>
          </a:bodyPr>
          <a:lstStyle/>
          <a:p>
            <a:pPr algn="ctr"/>
            <a:r>
              <a:rPr lang="tr-TR" sz="2500" b="1" dirty="0">
                <a:latin typeface="Quicksand Medium" pitchFamily="2" charset="-94"/>
                <a:cs typeface="Quire Sans" panose="020B0502040204020203" pitchFamily="34" charset="0"/>
              </a:rPr>
              <a:t>Zebur —&gt; Hz. Davud</a:t>
            </a:r>
          </a:p>
          <a:p>
            <a:pPr algn="ctr"/>
            <a:endParaRPr lang="tr-TR" sz="2500" b="1" dirty="0">
              <a:latin typeface="Quicksand Medium" pitchFamily="2" charset="-94"/>
              <a:cs typeface="Quire Sans" panose="020B0502040204020203" pitchFamily="34" charset="0"/>
            </a:endParaRPr>
          </a:p>
          <a:p>
            <a:pPr algn="ctr"/>
            <a:r>
              <a:rPr lang="tr-TR" sz="2500" dirty="0">
                <a:latin typeface="Quicksand Medium" pitchFamily="2" charset="-94"/>
                <a:cs typeface="Quire Sans" panose="020B0502040204020203" pitchFamily="34" charset="0"/>
              </a:rPr>
              <a:t>Yazılı kitap, mektup anlamlarına gelir.</a:t>
            </a:r>
          </a:p>
          <a:p>
            <a:pPr algn="ctr"/>
            <a:endParaRPr lang="tr-TR" sz="2500" b="1" dirty="0">
              <a:latin typeface="Quicksand Medium" pitchFamily="2" charset="-94"/>
              <a:cs typeface="Quire Sans" panose="020B0502040204020203" pitchFamily="34" charset="0"/>
            </a:endParaRPr>
          </a:p>
          <a:p>
            <a:pPr algn="ctr"/>
            <a:r>
              <a:rPr lang="tr-TR" sz="2400" dirty="0">
                <a:latin typeface="Quicksand Medium" pitchFamily="2" charset="-94"/>
                <a:cs typeface="Quire Sans" panose="020B0502040204020203" pitchFamily="34" charset="0"/>
              </a:rPr>
              <a:t>“… Davud’a da Zebur’u verdik.”</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355482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646355" y="1874728"/>
            <a:ext cx="8899286" cy="3108543"/>
          </a:xfrm>
          <a:prstGeom prst="rect">
            <a:avLst/>
          </a:prstGeom>
          <a:noFill/>
        </p:spPr>
        <p:txBody>
          <a:bodyPr wrap="square" rtlCol="0">
            <a:spAutoFit/>
          </a:bodyPr>
          <a:lstStyle/>
          <a:p>
            <a:pPr algn="ctr"/>
            <a:r>
              <a:rPr lang="tr-TR" sz="2500" b="1" dirty="0">
                <a:latin typeface="Quicksand Medium" pitchFamily="2" charset="-94"/>
                <a:cs typeface="Quire Sans" panose="020B0502040204020203" pitchFamily="34" charset="0"/>
              </a:rPr>
              <a:t>İncil —&gt; Hz. İsa</a:t>
            </a:r>
          </a:p>
          <a:p>
            <a:pPr algn="ctr"/>
            <a:endParaRPr lang="tr-TR" sz="2500" b="1" dirty="0">
              <a:latin typeface="Quicksand Medium" pitchFamily="2" charset="-94"/>
              <a:cs typeface="Quire Sans" panose="020B0502040204020203" pitchFamily="34" charset="0"/>
            </a:endParaRPr>
          </a:p>
          <a:p>
            <a:pPr algn="ctr"/>
            <a:r>
              <a:rPr lang="tr-TR" sz="2500" dirty="0">
                <a:latin typeface="Quicksand Medium" pitchFamily="2" charset="-94"/>
                <a:cs typeface="Quire Sans" panose="020B0502040204020203" pitchFamily="34" charset="0"/>
              </a:rPr>
              <a:t>İyi haber, müjde anlamlarına gelir.</a:t>
            </a:r>
          </a:p>
          <a:p>
            <a:pPr algn="ctr"/>
            <a:endParaRPr lang="tr-TR" sz="2500" b="1" dirty="0">
              <a:latin typeface="Quicksand Medium" pitchFamily="2" charset="-94"/>
              <a:cs typeface="Quire Sans" panose="020B0502040204020203" pitchFamily="34" charset="0"/>
            </a:endParaRPr>
          </a:p>
          <a:p>
            <a:pPr algn="ctr"/>
            <a:r>
              <a:rPr lang="tr-TR" sz="2400" dirty="0">
                <a:latin typeface="Quicksand Medium" pitchFamily="2" charset="-94"/>
                <a:cs typeface="Quire Sans" panose="020B0502040204020203" pitchFamily="34" charset="0"/>
              </a:rPr>
              <a:t>“O Peygamberlerin izleri üzere Meryemoğlu İsa’yı, önündeki Tevrat’ı doğrulayıcı olarak gönderdik. Ona, içerisinde hidayet ve nur bulunan, önündeki Tevrat’ı doğrulayan, Allah’a karşı gelmekten sakınanlar için doğru yola iletici ve bir öğüt olarak İncil’i verdik.”</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289372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646355" y="1874728"/>
            <a:ext cx="8899286" cy="2400657"/>
          </a:xfrm>
          <a:prstGeom prst="rect">
            <a:avLst/>
          </a:prstGeom>
          <a:noFill/>
        </p:spPr>
        <p:txBody>
          <a:bodyPr wrap="square" rtlCol="0">
            <a:spAutoFit/>
          </a:bodyPr>
          <a:lstStyle/>
          <a:p>
            <a:pPr algn="ctr"/>
            <a:r>
              <a:rPr lang="tr-TR" sz="2500" b="1" dirty="0">
                <a:latin typeface="Quicksand Medium" pitchFamily="2" charset="-94"/>
                <a:cs typeface="Quire Sans" panose="020B0502040204020203" pitchFamily="34" charset="0"/>
              </a:rPr>
              <a:t>Kur’an-ı Kerîm —&gt; Hz. Muhammed</a:t>
            </a:r>
          </a:p>
          <a:p>
            <a:pPr algn="ctr"/>
            <a:endParaRPr lang="tr-TR" sz="2500" b="1" dirty="0">
              <a:latin typeface="Quicksand Medium" pitchFamily="2" charset="-94"/>
              <a:cs typeface="Quire Sans" panose="020B0502040204020203" pitchFamily="34" charset="0"/>
            </a:endParaRPr>
          </a:p>
          <a:p>
            <a:pPr algn="ctr"/>
            <a:r>
              <a:rPr lang="tr-TR" sz="2500" dirty="0">
                <a:latin typeface="Quicksand Medium" pitchFamily="2" charset="-94"/>
                <a:cs typeface="Quire Sans" panose="020B0502040204020203" pitchFamily="34" charset="0"/>
              </a:rPr>
              <a:t>Hükmü kıyamete kadar sürecek olan kitaptır.</a:t>
            </a:r>
          </a:p>
          <a:p>
            <a:pPr algn="ctr"/>
            <a:endParaRPr lang="tr-TR" sz="2500" dirty="0">
              <a:latin typeface="Quicksand Medium" pitchFamily="2" charset="-94"/>
              <a:cs typeface="Quire Sans" panose="020B0502040204020203" pitchFamily="34" charset="0"/>
            </a:endParaRPr>
          </a:p>
          <a:p>
            <a:pPr algn="ctr"/>
            <a:r>
              <a:rPr lang="tr-TR" sz="2500" dirty="0">
                <a:latin typeface="Quicksand Medium" pitchFamily="2" charset="-94"/>
                <a:cs typeface="Quire Sans" panose="020B0502040204020203" pitchFamily="34" charset="0"/>
              </a:rPr>
              <a:t>”Şüphesiz o zikri (Kur’an’ı) biz indirdik biz! O’nun koruyucusu da elbette biziz.”</a:t>
            </a:r>
            <a:endParaRPr lang="tr-TR" sz="2400" dirty="0">
              <a:latin typeface="Quicksand Medium" pitchFamily="2" charset="-94"/>
              <a:cs typeface="Quire Sans" panose="020B0502040204020203" pitchFamily="34" charset="0"/>
            </a:endParaRP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8254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7DCA39D-5E18-1E25-E607-24F242BC3C7B}"/>
              </a:ext>
            </a:extLst>
          </p:cNvPr>
          <p:cNvPicPr>
            <a:picLocks noChangeAspect="1"/>
          </p:cNvPicPr>
          <p:nvPr/>
        </p:nvPicPr>
        <p:blipFill>
          <a:blip r:embed="rId2"/>
          <a:stretch>
            <a:fillRect/>
          </a:stretch>
        </p:blipFill>
        <p:spPr>
          <a:xfrm>
            <a:off x="2228848" y="1114455"/>
            <a:ext cx="7734300" cy="5105400"/>
          </a:xfrm>
          <a:prstGeom prst="rect">
            <a:avLst/>
          </a:prstGeom>
        </p:spPr>
      </p:pic>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6090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3517322"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6C7022C1-619D-5C10-068C-B4D3B313D25F}"/>
              </a:ext>
            </a:extLst>
          </p:cNvPr>
          <p:cNvSpPr txBox="1"/>
          <p:nvPr/>
        </p:nvSpPr>
        <p:spPr>
          <a:xfrm>
            <a:off x="786856" y="3247016"/>
            <a:ext cx="3129443" cy="830997"/>
          </a:xfrm>
          <a:prstGeom prst="rect">
            <a:avLst/>
          </a:prstGeom>
          <a:noFill/>
        </p:spPr>
        <p:txBody>
          <a:bodyPr wrap="square" lIns="91440" tIns="45720" rIns="91440" bIns="45720" rtlCol="0" anchor="t">
            <a:spAutoFit/>
          </a:bodyPr>
          <a:lstStyle/>
          <a:p>
            <a:pPr algn="ctr"/>
            <a:r>
              <a:rPr lang="tr-TR" sz="2400" dirty="0">
                <a:solidFill>
                  <a:schemeClr val="tx2">
                    <a:lumMod val="90000"/>
                    <a:lumOff val="10000"/>
                  </a:schemeClr>
                </a:solidFill>
                <a:latin typeface="Quicksand Medium"/>
                <a:cs typeface="Quire Sans"/>
              </a:rPr>
              <a:t>Peygamberlere</a:t>
            </a:r>
            <a:endParaRPr lang="tr-TR" sz="2400" dirty="0">
              <a:solidFill>
                <a:schemeClr val="tx2">
                  <a:lumMod val="90000"/>
                  <a:lumOff val="10000"/>
                </a:schemeClr>
              </a:solidFill>
              <a:latin typeface="Quicksand Medium" pitchFamily="2" charset="-94"/>
              <a:cs typeface="Quire Sans" panose="020B0502040204020203" pitchFamily="34" charset="0"/>
            </a:endParaRPr>
          </a:p>
          <a:p>
            <a:pPr algn="ctr"/>
            <a:r>
              <a:rPr lang="tr-TR" sz="2400" dirty="0">
                <a:solidFill>
                  <a:schemeClr val="tx2">
                    <a:lumMod val="90000"/>
                    <a:lumOff val="10000"/>
                  </a:schemeClr>
                </a:solidFill>
                <a:latin typeface="Quicksand Medium"/>
                <a:cs typeface="Quire Sans"/>
              </a:rPr>
              <a:t>İman</a:t>
            </a: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4854261" y="2225630"/>
            <a:ext cx="5415334" cy="2400657"/>
          </a:xfrm>
          <a:prstGeom prst="rect">
            <a:avLst/>
          </a:prstGeom>
          <a:noFill/>
        </p:spPr>
        <p:txBody>
          <a:bodyPr wrap="square" lIns="91440" tIns="45720" rIns="91440" bIns="45720" rtlCol="0" anchor="t">
            <a:spAutoFit/>
          </a:bodyPr>
          <a:lstStyle/>
          <a:p>
            <a:pPr algn="just"/>
            <a:r>
              <a:rPr lang="tr-TR" sz="2500" b="1" dirty="0">
                <a:latin typeface="Quicksand Medium"/>
                <a:cs typeface="Quire Sans"/>
              </a:rPr>
              <a:t>Sözlükte;</a:t>
            </a:r>
            <a:r>
              <a:rPr lang="tr-TR" sz="2500" dirty="0">
                <a:latin typeface="Quicksand Medium"/>
                <a:cs typeface="Quire Sans"/>
              </a:rPr>
              <a:t> haber taşıyan, elçi</a:t>
            </a:r>
          </a:p>
          <a:p>
            <a:pPr algn="just"/>
            <a:endParaRPr lang="tr-TR" sz="2500" dirty="0">
              <a:latin typeface="Quicksand Medium"/>
              <a:cs typeface="Quire Sans"/>
            </a:endParaRPr>
          </a:p>
          <a:p>
            <a:pPr algn="just"/>
            <a:r>
              <a:rPr lang="tr-TR" sz="2500" b="1" dirty="0">
                <a:latin typeface="Quicksand Medium"/>
                <a:cs typeface="Quire Sans"/>
              </a:rPr>
              <a:t>Dini Literatürde; </a:t>
            </a:r>
            <a:r>
              <a:rPr lang="tr-TR" sz="2500" dirty="0">
                <a:latin typeface="Quicksand Medium"/>
                <a:cs typeface="Quire Sans"/>
              </a:rPr>
              <a:t>Allah tarafından görevlendirilen, kendisine bildirilen vahyi insanlara tebliğ etmek suretiyle elçilik yapan kimsedir.</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3893102" cy="410548"/>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
        <p:nvSpPr>
          <p:cNvPr id="15" name="Çerçeve 14">
            <a:extLst>
              <a:ext uri="{FF2B5EF4-FFF2-40B4-BE49-F238E27FC236}">
                <a16:creationId xmlns:a16="http://schemas.microsoft.com/office/drawing/2014/main" id="{FF8A09E1-B292-EBE9-8C85-F4D4D293F9D7}"/>
              </a:ext>
            </a:extLst>
          </p:cNvPr>
          <p:cNvSpPr/>
          <p:nvPr/>
        </p:nvSpPr>
        <p:spPr>
          <a:xfrm rot="2700000">
            <a:off x="1245153" y="2439167"/>
            <a:ext cx="2212850" cy="2212850"/>
          </a:xfrm>
          <a:prstGeom prst="frame">
            <a:avLst>
              <a:gd name="adj1" fmla="val 52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75832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635917" y="1682539"/>
            <a:ext cx="8930601" cy="2200602"/>
          </a:xfrm>
          <a:prstGeom prst="rect">
            <a:avLst/>
          </a:prstGeom>
          <a:noFill/>
        </p:spPr>
        <p:txBody>
          <a:bodyPr wrap="square" lIns="91440" tIns="45720" rIns="91440" bIns="45720" rtlCol="0" anchor="t">
            <a:spAutoFit/>
          </a:bodyPr>
          <a:lstStyle/>
          <a:p>
            <a:pPr algn="ctr"/>
            <a:r>
              <a:rPr lang="tr-TR" sz="2500" dirty="0">
                <a:latin typeface="quicksand medium"/>
                <a:ea typeface="+mn-lt"/>
                <a:cs typeface="+mn-lt"/>
              </a:rPr>
              <a:t>“Peygamber, Rabbi tarafından kendisine indirilene iman etti, müminler de iman ettiler. Her biri; Allah’a, meleklerine, kitaplarına, peygamberlerine iman ettiler. ‘Allah’ın peygamberlerinden hiçbiri arasında ayırım yapmayız. İşittik, itaat ettik. Ey Rabbimiz, affına sığındık! Dönüş sanadır.’ dediler.”</a:t>
            </a:r>
          </a:p>
          <a:p>
            <a:pPr algn="ctr"/>
            <a:r>
              <a:rPr lang="tr-TR" sz="1200" dirty="0">
                <a:latin typeface="quicksand medium"/>
                <a:ea typeface="+mn-lt"/>
                <a:cs typeface="+mn-lt"/>
              </a:rPr>
              <a:t>Bakara 285</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
        <p:nvSpPr>
          <p:cNvPr id="2" name="Metin kutusu 1">
            <a:extLst>
              <a:ext uri="{FF2B5EF4-FFF2-40B4-BE49-F238E27FC236}">
                <a16:creationId xmlns:a16="http://schemas.microsoft.com/office/drawing/2014/main" id="{9F2C9C39-047E-E8F7-3D5F-B044F6891E68}"/>
              </a:ext>
            </a:extLst>
          </p:cNvPr>
          <p:cNvSpPr txBox="1"/>
          <p:nvPr/>
        </p:nvSpPr>
        <p:spPr>
          <a:xfrm>
            <a:off x="1635917" y="4605277"/>
            <a:ext cx="8930601" cy="477054"/>
          </a:xfrm>
          <a:prstGeom prst="rect">
            <a:avLst/>
          </a:prstGeom>
          <a:noFill/>
        </p:spPr>
        <p:txBody>
          <a:bodyPr wrap="square" lIns="91440" tIns="45720" rIns="91440" bIns="45720" rtlCol="0" anchor="t">
            <a:spAutoFit/>
          </a:bodyPr>
          <a:lstStyle/>
          <a:p>
            <a:pPr algn="ctr"/>
            <a:r>
              <a:rPr lang="tr-TR" sz="2500" dirty="0">
                <a:latin typeface="quicksand medium"/>
                <a:ea typeface="+mn-lt"/>
                <a:cs typeface="+mn-lt"/>
              </a:rPr>
              <a:t>Peygamberlere iman aynı zamanda vahye iman demektir.</a:t>
            </a:r>
            <a:endParaRPr lang="tr-TR" dirty="0"/>
          </a:p>
        </p:txBody>
      </p:sp>
    </p:spTree>
    <p:extLst>
      <p:ext uri="{BB962C8B-B14F-4D97-AF65-F5344CB8AC3E}">
        <p14:creationId xmlns:p14="http://schemas.microsoft.com/office/powerpoint/2010/main" val="411519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635917" y="1655522"/>
            <a:ext cx="8930601" cy="3554819"/>
          </a:xfrm>
          <a:prstGeom prst="rect">
            <a:avLst/>
          </a:prstGeom>
          <a:noFill/>
        </p:spPr>
        <p:txBody>
          <a:bodyPr wrap="square" lIns="91440" tIns="45720" rIns="91440" bIns="45720" rtlCol="0" anchor="t">
            <a:spAutoFit/>
          </a:bodyPr>
          <a:lstStyle/>
          <a:p>
            <a:pPr algn="ctr"/>
            <a:r>
              <a:rPr lang="tr-TR" sz="2500" b="1" dirty="0">
                <a:latin typeface="quicksand medium"/>
                <a:ea typeface="+mn-lt"/>
                <a:cs typeface="+mn-lt"/>
              </a:rPr>
              <a:t>Peygamber;</a:t>
            </a:r>
          </a:p>
          <a:p>
            <a:pPr algn="ctr"/>
            <a:endParaRPr lang="tr-TR" sz="2500" dirty="0">
              <a:latin typeface="quicksand medium"/>
            </a:endParaRPr>
          </a:p>
          <a:p>
            <a:pPr algn="ctr"/>
            <a:r>
              <a:rPr lang="tr-TR" sz="2500" dirty="0">
                <a:latin typeface="quicksand medium"/>
              </a:rPr>
              <a:t>Dünya ve ahiret mutluluğunu sağlayacak bilgileri iletir,</a:t>
            </a:r>
          </a:p>
          <a:p>
            <a:pPr algn="ctr"/>
            <a:endParaRPr lang="tr-TR" sz="2500" dirty="0">
              <a:latin typeface="quicksand medium"/>
            </a:endParaRPr>
          </a:p>
          <a:p>
            <a:pPr algn="ctr"/>
            <a:r>
              <a:rPr lang="tr-TR" sz="2500" dirty="0">
                <a:latin typeface="quicksand medium"/>
              </a:rPr>
              <a:t>Dünya hayatında rehberlik eder,</a:t>
            </a:r>
          </a:p>
          <a:p>
            <a:pPr algn="ctr"/>
            <a:endParaRPr lang="tr-TR" sz="2500" dirty="0">
              <a:latin typeface="quicksand medium"/>
            </a:endParaRPr>
          </a:p>
          <a:p>
            <a:pPr algn="ctr"/>
            <a:r>
              <a:rPr lang="tr-TR" sz="2500" dirty="0">
                <a:latin typeface="quicksand medium"/>
              </a:rPr>
              <a:t>Onlar aracılığıyla Allah'ın sıfatları, buyrukları, ölümden sonraki hayat, </a:t>
            </a:r>
            <a:r>
              <a:rPr lang="tr-TR" sz="2500" dirty="0" err="1">
                <a:latin typeface="quicksand medium"/>
              </a:rPr>
              <a:t>gayba</a:t>
            </a:r>
            <a:r>
              <a:rPr lang="tr-TR" sz="2500" dirty="0">
                <a:latin typeface="quicksand medium"/>
              </a:rPr>
              <a:t> dair meseleler, güzel ahlak, insanlar arası ilişkiler gibi konularda bilgi sahibi oluruz.</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pic>
        <p:nvPicPr>
          <p:cNvPr id="4" name="Resim 3" descr="siyah, karanlık içeren bir resim&#10;&#10;Açıklama otomatik olarak oluşturuldu">
            <a:extLst>
              <a:ext uri="{FF2B5EF4-FFF2-40B4-BE49-F238E27FC236}">
                <a16:creationId xmlns:a16="http://schemas.microsoft.com/office/drawing/2014/main" id="{F0538ADD-C213-92E9-A204-3238D2204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808" y="2483717"/>
            <a:ext cx="302152" cy="321501"/>
          </a:xfrm>
          <a:prstGeom prst="rect">
            <a:avLst/>
          </a:prstGeom>
        </p:spPr>
      </p:pic>
      <p:pic>
        <p:nvPicPr>
          <p:cNvPr id="13" name="Resim 12" descr="siyah, karanlık içeren bir resim&#10;&#10;Açıklama otomatik olarak oluşturuldu">
            <a:extLst>
              <a:ext uri="{FF2B5EF4-FFF2-40B4-BE49-F238E27FC236}">
                <a16:creationId xmlns:a16="http://schemas.microsoft.com/office/drawing/2014/main" id="{5E4D5ECB-216D-8E91-8957-4120626CD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192" y="3266593"/>
            <a:ext cx="302152" cy="321501"/>
          </a:xfrm>
          <a:prstGeom prst="rect">
            <a:avLst/>
          </a:prstGeom>
        </p:spPr>
      </p:pic>
      <p:pic>
        <p:nvPicPr>
          <p:cNvPr id="15" name="Resim 14" descr="siyah, karanlık içeren bir resim&#10;&#10;Açıklama otomatik olarak oluşturuldu">
            <a:extLst>
              <a:ext uri="{FF2B5EF4-FFF2-40B4-BE49-F238E27FC236}">
                <a16:creationId xmlns:a16="http://schemas.microsoft.com/office/drawing/2014/main" id="{BD2F413B-C90D-AD36-8E01-F7E84D855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808" y="3965963"/>
            <a:ext cx="302152" cy="321501"/>
          </a:xfrm>
          <a:prstGeom prst="rect">
            <a:avLst/>
          </a:prstGeom>
        </p:spPr>
      </p:pic>
    </p:spTree>
    <p:extLst>
      <p:ext uri="{BB962C8B-B14F-4D97-AF65-F5344CB8AC3E}">
        <p14:creationId xmlns:p14="http://schemas.microsoft.com/office/powerpoint/2010/main" val="144535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635917" y="2292261"/>
            <a:ext cx="8930601" cy="1569660"/>
          </a:xfrm>
          <a:prstGeom prst="rect">
            <a:avLst/>
          </a:prstGeom>
          <a:noFill/>
        </p:spPr>
        <p:txBody>
          <a:bodyPr wrap="square" lIns="91440" tIns="45720" rIns="91440" bIns="45720" rtlCol="0" anchor="t">
            <a:spAutoFit/>
          </a:bodyPr>
          <a:lstStyle/>
          <a:p>
            <a:pPr algn="ctr"/>
            <a:r>
              <a:rPr lang="tr-TR" sz="3200" dirty="0">
                <a:latin typeface="quicksand medium"/>
                <a:ea typeface="+mn-lt"/>
                <a:cs typeface="+mn-lt"/>
              </a:rPr>
              <a:t>Peygamberler toplum içinde güzel ahlaklarıyla öne çıkmış ve bu sorumluluğu en iyi şekilde taşıyacak insanlar arasından seçilmiştir.</a:t>
            </a:r>
            <a:endParaRPr lang="tr-TR" sz="2400"/>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67983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pic>
        <p:nvPicPr>
          <p:cNvPr id="2" name="Resim 1" descr="metin, ekran görüntüsü, yazı tipi, daire içeren bir resim&#10;&#10;Açıklama otomatik olarak oluşturuldu">
            <a:extLst>
              <a:ext uri="{FF2B5EF4-FFF2-40B4-BE49-F238E27FC236}">
                <a16:creationId xmlns:a16="http://schemas.microsoft.com/office/drawing/2014/main" id="{8A48130F-9E17-6C42-C5BE-C75A156C16D7}"/>
              </a:ext>
            </a:extLst>
          </p:cNvPr>
          <p:cNvPicPr>
            <a:picLocks noChangeAspect="1"/>
          </p:cNvPicPr>
          <p:nvPr/>
        </p:nvPicPr>
        <p:blipFill>
          <a:blip r:embed="rId3"/>
          <a:stretch>
            <a:fillRect/>
          </a:stretch>
        </p:blipFill>
        <p:spPr>
          <a:xfrm>
            <a:off x="-302711" y="1367458"/>
            <a:ext cx="12807862" cy="4759821"/>
          </a:xfrm>
          <a:prstGeom prst="rect">
            <a:avLst/>
          </a:prstGeom>
        </p:spPr>
      </p:pic>
    </p:spTree>
    <p:extLst>
      <p:ext uri="{BB962C8B-B14F-4D97-AF65-F5344CB8AC3E}">
        <p14:creationId xmlns:p14="http://schemas.microsoft.com/office/powerpoint/2010/main" val="130201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42" y="1900055"/>
            <a:ext cx="12191512" cy="2800767"/>
          </a:xfrm>
          <a:prstGeom prst="rect">
            <a:avLst/>
          </a:prstGeom>
          <a:noFill/>
        </p:spPr>
        <p:txBody>
          <a:bodyPr wrap="square" lIns="91440" tIns="45720" rIns="91440" bIns="45720" rtlCol="0" anchor="t">
            <a:spAutoFit/>
          </a:bodyPr>
          <a:lstStyle/>
          <a:p>
            <a:pPr algn="ctr"/>
            <a:r>
              <a:rPr lang="tr-TR" sz="3200" b="1" dirty="0">
                <a:latin typeface="quicksand medium"/>
                <a:ea typeface="+mn-lt"/>
                <a:cs typeface="+mn-lt"/>
              </a:rPr>
              <a:t>Tarih boyunca peygamberler vardır.</a:t>
            </a:r>
          </a:p>
          <a:p>
            <a:pPr algn="ctr"/>
            <a:endParaRPr lang="tr-TR" sz="3200" dirty="0">
              <a:latin typeface="quicksand medium"/>
            </a:endParaRPr>
          </a:p>
          <a:p>
            <a:pPr algn="ctr"/>
            <a:r>
              <a:rPr lang="tr-TR" sz="3200" dirty="0">
                <a:latin typeface="quicksand medium"/>
                <a:ea typeface="+mn-lt"/>
                <a:cs typeface="+mn-lt"/>
              </a:rPr>
              <a:t>“Biz seni müjdeleyici ve uyarıcı olarak hak</a:t>
            </a:r>
            <a:endParaRPr lang="tr-TR" sz="3200" dirty="0">
              <a:latin typeface="quicksand medium"/>
            </a:endParaRPr>
          </a:p>
          <a:p>
            <a:pPr algn="ctr"/>
            <a:r>
              <a:rPr lang="tr-TR" sz="3200" dirty="0">
                <a:latin typeface="quicksand medium"/>
                <a:ea typeface="+mn-lt"/>
                <a:cs typeface="+mn-lt"/>
              </a:rPr>
              <a:t>ile gönderdik. Her millet için mutlaka bir uyarıcı (peygamber) bulunmuştur.”</a:t>
            </a:r>
          </a:p>
          <a:p>
            <a:pPr algn="ctr"/>
            <a:r>
              <a:rPr lang="tr-TR" sz="1200" err="1">
                <a:latin typeface="quicksand medium"/>
              </a:rPr>
              <a:t>Fatır</a:t>
            </a:r>
            <a:r>
              <a:rPr lang="tr-TR" sz="1200" dirty="0">
                <a:latin typeface="quicksand medium"/>
              </a:rPr>
              <a:t> 24</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317532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26">
            <a:extLst>
              <a:ext uri="{FF2B5EF4-FFF2-40B4-BE49-F238E27FC236}">
                <a16:creationId xmlns:a16="http://schemas.microsoft.com/office/drawing/2014/main" id="{D7D32979-4A51-8FDC-A5E3-3E867BC75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7" cy="6981761"/>
          </a:xfrm>
          <a:prstGeom prst="rect">
            <a:avLst/>
          </a:prstGeom>
        </p:spPr>
      </p:pic>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567598" y="1146827"/>
            <a:ext cx="4411611" cy="569387"/>
          </a:xfrm>
          <a:prstGeom prst="rect">
            <a:avLst/>
          </a:prstGeom>
          <a:noFill/>
        </p:spPr>
        <p:txBody>
          <a:bodyPr wrap="square" rtlCol="0">
            <a:spAutoFit/>
          </a:bodyPr>
          <a:lstStyle/>
          <a:p>
            <a:pPr algn="ctr"/>
            <a:r>
              <a:rPr lang="tr-TR" sz="3100" dirty="0">
                <a:solidFill>
                  <a:schemeClr val="bg1"/>
                </a:solidFill>
                <a:latin typeface="Quicksand Medium" pitchFamily="2" charset="-94"/>
                <a:cs typeface="Quire Sans" panose="020B0502040204020203" pitchFamily="34" charset="0"/>
              </a:rPr>
              <a:t>T E V H İ T</a:t>
            </a:r>
          </a:p>
        </p:txBody>
      </p:sp>
      <p:pic>
        <p:nvPicPr>
          <p:cNvPr id="18" name="Resim 17" descr="siyah, karanlık içeren bir resim&#10;&#10;Açıklama otomatik olarak oluşturuldu">
            <a:extLst>
              <a:ext uri="{FF2B5EF4-FFF2-40B4-BE49-F238E27FC236}">
                <a16:creationId xmlns:a16="http://schemas.microsoft.com/office/drawing/2014/main" id="{5B8A9767-F8CB-9E06-08CB-924321174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705" y="-1174405"/>
            <a:ext cx="302152" cy="321501"/>
          </a:xfrm>
          <a:prstGeom prst="rect">
            <a:avLst/>
          </a:prstGeom>
        </p:spPr>
      </p:pic>
      <p:sp>
        <p:nvSpPr>
          <p:cNvPr id="4" name="Metin kutusu 3">
            <a:extLst>
              <a:ext uri="{FF2B5EF4-FFF2-40B4-BE49-F238E27FC236}">
                <a16:creationId xmlns:a16="http://schemas.microsoft.com/office/drawing/2014/main" id="{A7C58582-1679-86B1-AAD1-73E7C0751BC5}"/>
              </a:ext>
            </a:extLst>
          </p:cNvPr>
          <p:cNvSpPr txBox="1"/>
          <p:nvPr/>
        </p:nvSpPr>
        <p:spPr>
          <a:xfrm>
            <a:off x="7119304" y="1178535"/>
            <a:ext cx="4411611" cy="569387"/>
          </a:xfrm>
          <a:prstGeom prst="rect">
            <a:avLst/>
          </a:prstGeom>
          <a:noFill/>
        </p:spPr>
        <p:txBody>
          <a:bodyPr wrap="square" rtlCol="0">
            <a:spAutoFit/>
          </a:bodyPr>
          <a:lstStyle/>
          <a:p>
            <a:pPr algn="ctr"/>
            <a:r>
              <a:rPr lang="tr-TR" sz="3100" dirty="0">
                <a:solidFill>
                  <a:schemeClr val="bg1"/>
                </a:solidFill>
                <a:latin typeface="Quicksand Medium" pitchFamily="2" charset="-94"/>
                <a:cs typeface="Quire Sans" panose="020B0502040204020203" pitchFamily="34" charset="0"/>
              </a:rPr>
              <a:t>Ş İ R K</a:t>
            </a:r>
          </a:p>
        </p:txBody>
      </p:sp>
      <p:cxnSp>
        <p:nvCxnSpPr>
          <p:cNvPr id="13" name="Düz Ok Bağlayıcısı 12">
            <a:extLst>
              <a:ext uri="{FF2B5EF4-FFF2-40B4-BE49-F238E27FC236}">
                <a16:creationId xmlns:a16="http://schemas.microsoft.com/office/drawing/2014/main" id="{896FC385-53DF-8C6A-6176-ECB93AB6828A}"/>
              </a:ext>
            </a:extLst>
          </p:cNvPr>
          <p:cNvCxnSpPr>
            <a:cxnSpLocks/>
          </p:cNvCxnSpPr>
          <p:nvPr/>
        </p:nvCxnSpPr>
        <p:spPr>
          <a:xfrm>
            <a:off x="1190037" y="1808291"/>
            <a:ext cx="3090915" cy="0"/>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Metin kutusu 21">
            <a:extLst>
              <a:ext uri="{FF2B5EF4-FFF2-40B4-BE49-F238E27FC236}">
                <a16:creationId xmlns:a16="http://schemas.microsoft.com/office/drawing/2014/main" id="{D865185F-76DC-9A8F-B17F-25D755DE7C54}"/>
              </a:ext>
            </a:extLst>
          </p:cNvPr>
          <p:cNvSpPr txBox="1"/>
          <p:nvPr/>
        </p:nvSpPr>
        <p:spPr>
          <a:xfrm>
            <a:off x="529688" y="2077834"/>
            <a:ext cx="4411611" cy="1200329"/>
          </a:xfrm>
          <a:prstGeom prst="rect">
            <a:avLst/>
          </a:prstGeom>
          <a:noFill/>
        </p:spPr>
        <p:txBody>
          <a:bodyPr wrap="square" rtlCol="0">
            <a:spAutoFit/>
          </a:bodyPr>
          <a:lstStyle/>
          <a:p>
            <a:pPr algn="ctr"/>
            <a:r>
              <a:rPr lang="tr-TR" sz="2400" dirty="0">
                <a:solidFill>
                  <a:schemeClr val="bg1"/>
                </a:solidFill>
                <a:latin typeface="Quicksand Medium" pitchFamily="2" charset="-94"/>
                <a:cs typeface="Quire Sans" panose="020B0502040204020203" pitchFamily="34" charset="0"/>
              </a:rPr>
              <a:t>Birlemek, tek kılmak</a:t>
            </a:r>
          </a:p>
          <a:p>
            <a:pPr algn="ctr"/>
            <a:r>
              <a:rPr lang="tr-TR" sz="2400" dirty="0">
                <a:solidFill>
                  <a:schemeClr val="bg1"/>
                </a:solidFill>
                <a:latin typeface="Quicksand Medium" pitchFamily="2" charset="-94"/>
                <a:cs typeface="Quire Sans" panose="020B0502040204020203" pitchFamily="34" charset="0"/>
              </a:rPr>
              <a:t>Sıfatlarında ve fiillerinde birlemek</a:t>
            </a:r>
          </a:p>
          <a:p>
            <a:pPr algn="ctr"/>
            <a:r>
              <a:rPr lang="tr-TR" sz="2400" dirty="0">
                <a:solidFill>
                  <a:schemeClr val="bg1"/>
                </a:solidFill>
                <a:latin typeface="Quicksand Medium" pitchFamily="2" charset="-94"/>
                <a:cs typeface="Quire Sans" panose="020B0502040204020203" pitchFamily="34" charset="0"/>
              </a:rPr>
              <a:t>O’nun tek ve eşsiz olması</a:t>
            </a:r>
          </a:p>
        </p:txBody>
      </p:sp>
      <p:pic>
        <p:nvPicPr>
          <p:cNvPr id="31" name="Resim 30">
            <a:extLst>
              <a:ext uri="{FF2B5EF4-FFF2-40B4-BE49-F238E27FC236}">
                <a16:creationId xmlns:a16="http://schemas.microsoft.com/office/drawing/2014/main" id="{C1E5C813-03B3-6187-B1DB-18FB5061F670}"/>
              </a:ext>
            </a:extLst>
          </p:cNvPr>
          <p:cNvPicPr>
            <a:picLocks noChangeAspect="1"/>
          </p:cNvPicPr>
          <p:nvPr/>
        </p:nvPicPr>
        <p:blipFill>
          <a:blip r:embed="rId5"/>
          <a:stretch>
            <a:fillRect/>
          </a:stretch>
        </p:blipFill>
        <p:spPr>
          <a:xfrm>
            <a:off x="1136629" y="3579838"/>
            <a:ext cx="3197728" cy="1778736"/>
          </a:xfrm>
          <a:prstGeom prst="rect">
            <a:avLst/>
          </a:prstGeom>
        </p:spPr>
      </p:pic>
      <p:cxnSp>
        <p:nvCxnSpPr>
          <p:cNvPr id="33" name="Düz Ok Bağlayıcısı 32">
            <a:extLst>
              <a:ext uri="{FF2B5EF4-FFF2-40B4-BE49-F238E27FC236}">
                <a16:creationId xmlns:a16="http://schemas.microsoft.com/office/drawing/2014/main" id="{6BE7C188-F8EE-C7FD-0B1A-CDA10DBF262A}"/>
              </a:ext>
            </a:extLst>
          </p:cNvPr>
          <p:cNvCxnSpPr>
            <a:cxnSpLocks/>
          </p:cNvCxnSpPr>
          <p:nvPr/>
        </p:nvCxnSpPr>
        <p:spPr>
          <a:xfrm>
            <a:off x="7749296" y="1809051"/>
            <a:ext cx="3090915" cy="0"/>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5" name="Metin kutusu 34">
            <a:extLst>
              <a:ext uri="{FF2B5EF4-FFF2-40B4-BE49-F238E27FC236}">
                <a16:creationId xmlns:a16="http://schemas.microsoft.com/office/drawing/2014/main" id="{4B7965BE-FF78-1248-EAD3-92BF9F6E6758}"/>
              </a:ext>
            </a:extLst>
          </p:cNvPr>
          <p:cNvSpPr txBox="1"/>
          <p:nvPr/>
        </p:nvSpPr>
        <p:spPr>
          <a:xfrm>
            <a:off x="7050275" y="2077834"/>
            <a:ext cx="4411611" cy="2677656"/>
          </a:xfrm>
          <a:prstGeom prst="rect">
            <a:avLst/>
          </a:prstGeom>
          <a:noFill/>
        </p:spPr>
        <p:txBody>
          <a:bodyPr wrap="square" rtlCol="0">
            <a:spAutoFit/>
          </a:bodyPr>
          <a:lstStyle/>
          <a:p>
            <a:pPr algn="ctr"/>
            <a:r>
              <a:rPr lang="tr-TR" sz="2400" dirty="0">
                <a:solidFill>
                  <a:schemeClr val="bg1"/>
                </a:solidFill>
                <a:latin typeface="Quicksand Medium" pitchFamily="2" charset="-94"/>
                <a:cs typeface="Quire Sans" panose="020B0502040204020203" pitchFamily="34" charset="0"/>
              </a:rPr>
              <a:t>Denklik</a:t>
            </a:r>
          </a:p>
          <a:p>
            <a:pPr algn="ctr"/>
            <a:endParaRPr lang="tr-TR" sz="2400" dirty="0">
              <a:solidFill>
                <a:schemeClr val="bg1"/>
              </a:solidFill>
              <a:latin typeface="Quicksand Medium" pitchFamily="2" charset="-94"/>
              <a:cs typeface="Quire Sans" panose="020B0502040204020203" pitchFamily="34" charset="0"/>
            </a:endParaRPr>
          </a:p>
          <a:p>
            <a:pPr algn="ctr"/>
            <a:r>
              <a:rPr lang="tr-TR" sz="2400" dirty="0">
                <a:solidFill>
                  <a:schemeClr val="bg1"/>
                </a:solidFill>
                <a:latin typeface="Quicksand Medium" pitchFamily="2" charset="-94"/>
                <a:cs typeface="Quire Sans" panose="020B0502040204020203" pitchFamily="34" charset="0"/>
              </a:rPr>
              <a:t>Allah’a inanmakla birlikte başka varlıkları da tanrı kabul etme</a:t>
            </a:r>
          </a:p>
          <a:p>
            <a:pPr algn="ctr"/>
            <a:endParaRPr lang="tr-TR" sz="2400" dirty="0">
              <a:solidFill>
                <a:schemeClr val="bg1"/>
              </a:solidFill>
              <a:latin typeface="Quicksand Medium" pitchFamily="2" charset="-94"/>
              <a:cs typeface="Quire Sans" panose="020B0502040204020203" pitchFamily="34" charset="0"/>
            </a:endParaRPr>
          </a:p>
          <a:p>
            <a:pPr algn="ctr"/>
            <a:r>
              <a:rPr lang="tr-TR" sz="2400" dirty="0">
                <a:solidFill>
                  <a:schemeClr val="bg1"/>
                </a:solidFill>
                <a:latin typeface="Quicksand Medium" pitchFamily="2" charset="-94"/>
                <a:cs typeface="Quire Sans" panose="020B0502040204020203" pitchFamily="34" charset="0"/>
              </a:rPr>
              <a:t>Allah’a başka bir varlığı denk görme</a:t>
            </a:r>
          </a:p>
        </p:txBody>
      </p:sp>
    </p:spTree>
    <p:extLst>
      <p:ext uri="{BB962C8B-B14F-4D97-AF65-F5344CB8AC3E}">
        <p14:creationId xmlns:p14="http://schemas.microsoft.com/office/powerpoint/2010/main" val="32260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42" y="1709555"/>
            <a:ext cx="12191512" cy="3077766"/>
          </a:xfrm>
          <a:prstGeom prst="rect">
            <a:avLst/>
          </a:prstGeom>
          <a:noFill/>
        </p:spPr>
        <p:txBody>
          <a:bodyPr wrap="square" lIns="91440" tIns="45720" rIns="91440" bIns="45720" rtlCol="0" anchor="t">
            <a:spAutoFit/>
          </a:bodyPr>
          <a:lstStyle/>
          <a:p>
            <a:pPr algn="ctr"/>
            <a:r>
              <a:rPr lang="tr-TR" sz="3200" b="1" dirty="0">
                <a:latin typeface="quicksand medium"/>
                <a:ea typeface="+mn-lt"/>
                <a:cs typeface="+mn-lt"/>
              </a:rPr>
              <a:t>Sadece tebliğ midir?</a:t>
            </a:r>
          </a:p>
          <a:p>
            <a:pPr algn="ctr"/>
            <a:endParaRPr lang="tr-TR" sz="3200" b="1" dirty="0">
              <a:latin typeface="quicksand medium"/>
            </a:endParaRPr>
          </a:p>
          <a:p>
            <a:pPr algn="ctr"/>
            <a:endParaRPr lang="tr-TR" sz="2400" dirty="0">
              <a:latin typeface="quicksand medium"/>
              <a:ea typeface="+mn-lt"/>
              <a:cs typeface="+mn-lt"/>
            </a:endParaRPr>
          </a:p>
          <a:p>
            <a:pPr algn="ctr"/>
            <a:r>
              <a:rPr lang="tr-TR" sz="2400" dirty="0">
                <a:latin typeface="quicksand medium"/>
                <a:ea typeface="+mn-lt"/>
                <a:cs typeface="+mn-lt"/>
              </a:rPr>
              <a:t>"Ey peygamber! Seni tanık, müjdeci, uyarıcı, izniyle Allah’a çağırıcı ve etrafını aydınlatan bir ışık olarak gönderdik."</a:t>
            </a:r>
          </a:p>
          <a:p>
            <a:pPr algn="ctr"/>
            <a:r>
              <a:rPr lang="tr-TR" sz="1200" dirty="0" err="1">
                <a:latin typeface="quicksand medium"/>
              </a:rPr>
              <a:t>Ahzab</a:t>
            </a:r>
            <a:r>
              <a:rPr lang="tr-TR" sz="1200" dirty="0">
                <a:latin typeface="quicksand medium"/>
              </a:rPr>
              <a:t> 45-46</a:t>
            </a:r>
          </a:p>
          <a:p>
            <a:pPr algn="ctr"/>
            <a:endParaRPr lang="tr-TR" sz="1100" dirty="0">
              <a:solidFill>
                <a:srgbClr val="8A6D3B"/>
              </a:solidFill>
            </a:endParaRPr>
          </a:p>
          <a:p>
            <a:pPr algn="ctr"/>
            <a:endParaRPr lang="tr-TR" sz="1100" dirty="0">
              <a:solidFill>
                <a:srgbClr val="8A6D3B"/>
              </a:solidFill>
            </a:endParaRPr>
          </a:p>
          <a:p>
            <a:pPr algn="ctr"/>
            <a:r>
              <a:rPr lang="tr-TR" sz="2400" dirty="0">
                <a:latin typeface="quicksand medium"/>
              </a:rPr>
              <a:t>Allah'ın buyruklarını açıklamak ve </a:t>
            </a:r>
            <a:r>
              <a:rPr lang="tr-TR" sz="2400" err="1">
                <a:latin typeface="quicksand medium"/>
              </a:rPr>
              <a:t>insnlara</a:t>
            </a:r>
            <a:r>
              <a:rPr lang="tr-TR" sz="2400" dirty="0">
                <a:latin typeface="quicksand medium"/>
              </a:rPr>
              <a:t> örnek olmak</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283641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42" y="1887007"/>
            <a:ext cx="12191512" cy="2616101"/>
          </a:xfrm>
          <a:prstGeom prst="rect">
            <a:avLst/>
          </a:prstGeom>
          <a:noFill/>
        </p:spPr>
        <p:txBody>
          <a:bodyPr wrap="square" lIns="91440" tIns="45720" rIns="91440" bIns="45720" rtlCol="0" anchor="t">
            <a:spAutoFit/>
          </a:bodyPr>
          <a:lstStyle/>
          <a:p>
            <a:pPr algn="ctr"/>
            <a:r>
              <a:rPr lang="tr-TR" sz="2400" b="1" dirty="0">
                <a:latin typeface="quicksand medium"/>
                <a:ea typeface="+mn-lt"/>
                <a:cs typeface="+mn-lt"/>
              </a:rPr>
              <a:t>İnsanlık tarihiyle başlayan nübüvvet Hz. Muhammed ile sona ermiştir.</a:t>
            </a:r>
            <a:endParaRPr lang="tr-TR" sz="2400" dirty="0"/>
          </a:p>
          <a:p>
            <a:pPr algn="ctr"/>
            <a:endParaRPr lang="tr-TR" sz="3200" b="1" dirty="0">
              <a:latin typeface="quicksand medium"/>
            </a:endParaRPr>
          </a:p>
          <a:p>
            <a:pPr algn="ctr"/>
            <a:r>
              <a:rPr lang="tr-TR" sz="3200" dirty="0">
                <a:latin typeface="quicksand medium"/>
                <a:ea typeface="+mn-lt"/>
                <a:cs typeface="+mn-lt"/>
              </a:rPr>
              <a:t>“… O, Allah’ın elçisidir</a:t>
            </a:r>
            <a:endParaRPr lang="tr-TR" sz="2400">
              <a:latin typeface="quicksand medium"/>
            </a:endParaRPr>
          </a:p>
          <a:p>
            <a:pPr algn="ctr"/>
            <a:r>
              <a:rPr lang="tr-TR" sz="3200" dirty="0">
                <a:latin typeface="quicksand medium"/>
                <a:ea typeface="+mn-lt"/>
                <a:cs typeface="+mn-lt"/>
              </a:rPr>
              <a:t>ve peygamberlerin sonuncusudur. Allah</a:t>
            </a:r>
            <a:endParaRPr lang="tr-TR" sz="2400">
              <a:latin typeface="quicksand medium"/>
            </a:endParaRPr>
          </a:p>
          <a:p>
            <a:pPr algn="ctr"/>
            <a:r>
              <a:rPr lang="tr-TR" sz="3200" dirty="0">
                <a:latin typeface="quicksand medium"/>
                <a:ea typeface="+mn-lt"/>
                <a:cs typeface="+mn-lt"/>
              </a:rPr>
              <a:t>her şeyi bilmektedir."</a:t>
            </a:r>
          </a:p>
          <a:p>
            <a:pPr algn="ctr"/>
            <a:r>
              <a:rPr lang="tr-TR" sz="1200" err="1"/>
              <a:t>Ahzab</a:t>
            </a:r>
            <a:r>
              <a:rPr lang="tr-TR" sz="1200" dirty="0"/>
              <a:t> 40</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899105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3517322"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6C7022C1-619D-5C10-068C-B4D3B313D25F}"/>
              </a:ext>
            </a:extLst>
          </p:cNvPr>
          <p:cNvSpPr txBox="1"/>
          <p:nvPr/>
        </p:nvSpPr>
        <p:spPr>
          <a:xfrm>
            <a:off x="786856" y="3011692"/>
            <a:ext cx="3129443" cy="1077218"/>
          </a:xfrm>
          <a:prstGeom prst="rect">
            <a:avLst/>
          </a:prstGeom>
          <a:noFill/>
        </p:spPr>
        <p:txBody>
          <a:bodyPr wrap="square" lIns="91440" tIns="45720" rIns="91440" bIns="45720" rtlCol="0" anchor="t">
            <a:spAutoFit/>
          </a:bodyPr>
          <a:lstStyle/>
          <a:p>
            <a:pPr algn="ctr"/>
            <a:r>
              <a:rPr lang="tr-TR" sz="3200" dirty="0">
                <a:solidFill>
                  <a:schemeClr val="tx2">
                    <a:lumMod val="90000"/>
                    <a:lumOff val="10000"/>
                  </a:schemeClr>
                </a:solidFill>
                <a:latin typeface="Quicksand Medium"/>
                <a:cs typeface="Quire Sans"/>
              </a:rPr>
              <a:t>Ahirete</a:t>
            </a:r>
            <a:endParaRPr lang="tr-TR" sz="3200" dirty="0">
              <a:solidFill>
                <a:schemeClr val="tx2">
                  <a:lumMod val="90000"/>
                  <a:lumOff val="10000"/>
                </a:schemeClr>
              </a:solidFill>
              <a:latin typeface="Quicksand Medium" pitchFamily="2" charset="-94"/>
              <a:cs typeface="Quire Sans" panose="020B0502040204020203" pitchFamily="34" charset="0"/>
            </a:endParaRPr>
          </a:p>
          <a:p>
            <a:pPr algn="ctr"/>
            <a:r>
              <a:rPr lang="tr-TR" sz="3200" dirty="0">
                <a:solidFill>
                  <a:schemeClr val="tx2">
                    <a:lumMod val="90000"/>
                    <a:lumOff val="10000"/>
                  </a:schemeClr>
                </a:solidFill>
                <a:latin typeface="Quicksand Medium"/>
                <a:cs typeface="Quire Sans"/>
              </a:rPr>
              <a:t>İman</a:t>
            </a: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4854261" y="2225630"/>
            <a:ext cx="5415334" cy="2015936"/>
          </a:xfrm>
          <a:prstGeom prst="rect">
            <a:avLst/>
          </a:prstGeom>
          <a:noFill/>
        </p:spPr>
        <p:txBody>
          <a:bodyPr wrap="square" lIns="91440" tIns="45720" rIns="91440" bIns="45720" rtlCol="0" anchor="t">
            <a:spAutoFit/>
          </a:bodyPr>
          <a:lstStyle/>
          <a:p>
            <a:pPr algn="just"/>
            <a:r>
              <a:rPr lang="tr-TR" sz="2500" b="1" dirty="0">
                <a:latin typeface="Quicksand Medium"/>
                <a:cs typeface="Quire Sans"/>
              </a:rPr>
              <a:t>Sözlükte;</a:t>
            </a:r>
            <a:r>
              <a:rPr lang="tr-TR" sz="2500" dirty="0">
                <a:latin typeface="Quicksand Medium"/>
                <a:cs typeface="Quire Sans"/>
              </a:rPr>
              <a:t> Son, sonra olan</a:t>
            </a:r>
          </a:p>
          <a:p>
            <a:pPr algn="just"/>
            <a:endParaRPr lang="tr-TR" sz="2500" dirty="0">
              <a:latin typeface="Quicksand Medium"/>
              <a:cs typeface="Quire Sans"/>
            </a:endParaRPr>
          </a:p>
          <a:p>
            <a:pPr algn="just"/>
            <a:r>
              <a:rPr lang="tr-TR" sz="2500" b="1" dirty="0">
                <a:latin typeface="quicksand medium"/>
                <a:cs typeface="Quire Sans"/>
              </a:rPr>
              <a:t>Dini Literatürde; </a:t>
            </a:r>
            <a:r>
              <a:rPr lang="tr-TR" sz="2500" dirty="0">
                <a:latin typeface="quicksand medium"/>
                <a:ea typeface="+mn-lt"/>
                <a:cs typeface="+mn-lt"/>
              </a:rPr>
              <a:t>dünya hayatından sonra başlayıp ebedi olarak devam edecek hayattır</a:t>
            </a:r>
            <a:endParaRPr lang="tr-TR" dirty="0">
              <a:latin typeface="quicksand medium"/>
            </a:endParaRP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3893102" cy="410548"/>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
        <p:nvSpPr>
          <p:cNvPr id="15" name="Çerçeve 14">
            <a:extLst>
              <a:ext uri="{FF2B5EF4-FFF2-40B4-BE49-F238E27FC236}">
                <a16:creationId xmlns:a16="http://schemas.microsoft.com/office/drawing/2014/main" id="{FF8A09E1-B292-EBE9-8C85-F4D4D293F9D7}"/>
              </a:ext>
            </a:extLst>
          </p:cNvPr>
          <p:cNvSpPr/>
          <p:nvPr/>
        </p:nvSpPr>
        <p:spPr>
          <a:xfrm rot="2700000">
            <a:off x="1245153" y="2439167"/>
            <a:ext cx="2212850" cy="2212850"/>
          </a:xfrm>
          <a:prstGeom prst="frame">
            <a:avLst>
              <a:gd name="adj1" fmla="val 52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245605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635917" y="2422127"/>
            <a:ext cx="8930601" cy="2015936"/>
          </a:xfrm>
          <a:prstGeom prst="rect">
            <a:avLst/>
          </a:prstGeom>
          <a:noFill/>
        </p:spPr>
        <p:txBody>
          <a:bodyPr wrap="square" lIns="91440" tIns="45720" rIns="91440" bIns="45720" rtlCol="0" anchor="t">
            <a:spAutoFit/>
          </a:bodyPr>
          <a:lstStyle/>
          <a:p>
            <a:pPr algn="ctr"/>
            <a:r>
              <a:rPr lang="tr-TR" sz="2500" dirty="0">
                <a:latin typeface="quicksand medium"/>
                <a:ea typeface="+mn-lt"/>
                <a:cs typeface="+mn-lt"/>
              </a:rPr>
              <a:t>Pek çok ayette Allah'a iman etmekle birlikte zikredilir</a:t>
            </a:r>
          </a:p>
          <a:p>
            <a:pPr algn="ctr"/>
            <a:endParaRPr lang="tr-TR" sz="2500" dirty="0">
              <a:latin typeface="quicksand medium"/>
            </a:endParaRPr>
          </a:p>
          <a:p>
            <a:pPr algn="ctr"/>
            <a:r>
              <a:rPr lang="tr-TR" sz="2500" dirty="0">
                <a:latin typeface="quicksand medium"/>
              </a:rPr>
              <a:t>Kavuşma günü, ödül ve ceza günü, son ikamet yurdu, toplanma günü, ebedi kalınacak yurt, pişmanlık günü, her şeyin açığa çıktığı gün.</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2552041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4045181" y="1996304"/>
            <a:ext cx="7081631" cy="2677656"/>
          </a:xfrm>
          <a:prstGeom prst="rect">
            <a:avLst/>
          </a:prstGeom>
          <a:noFill/>
        </p:spPr>
        <p:txBody>
          <a:bodyPr wrap="square" lIns="91440" tIns="45720" rIns="91440" bIns="45720" rtlCol="0" anchor="t">
            <a:spAutoFit/>
          </a:bodyPr>
          <a:lstStyle/>
          <a:p>
            <a:pPr algn="ctr"/>
            <a:r>
              <a:rPr lang="tr-TR" sz="2500" dirty="0">
                <a:latin typeface="quicksand medium"/>
                <a:ea typeface="+mn-lt"/>
                <a:cs typeface="+mn-lt"/>
              </a:rPr>
              <a:t>İslam hayatında dünya hayatı geçicidir ve insan için ölüm bir son değildir.</a:t>
            </a:r>
          </a:p>
          <a:p>
            <a:pPr algn="ctr"/>
            <a:endParaRPr lang="tr-TR" sz="2500" dirty="0">
              <a:latin typeface="quicksand medium"/>
            </a:endParaRPr>
          </a:p>
          <a:p>
            <a:pPr algn="ctr"/>
            <a:r>
              <a:rPr lang="tr-TR" sz="2500" dirty="0">
                <a:latin typeface="quicksand medium"/>
                <a:ea typeface="+mn-lt"/>
                <a:cs typeface="+mn-lt"/>
              </a:rPr>
              <a:t>“… Şüphesiz bu dünya hayatı ancak (geçici) bir yararlanmadır. Ahiret ise ebedi olarak kalınacak yerdir.”</a:t>
            </a:r>
          </a:p>
          <a:p>
            <a:pPr algn="ctr"/>
            <a:r>
              <a:rPr lang="tr-TR" sz="1200" err="1">
                <a:latin typeface="quicksand medium"/>
              </a:rPr>
              <a:t>Mü'min</a:t>
            </a:r>
            <a:r>
              <a:rPr lang="tr-TR" sz="1200" dirty="0">
                <a:latin typeface="quicksand medium"/>
              </a:rPr>
              <a:t> 39</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pic>
        <p:nvPicPr>
          <p:cNvPr id="2" name="Resim 1" descr="metin, bulut, gökyüzü, sis içeren bir resim&#10;&#10;Açıklama otomatik olarak oluşturuldu">
            <a:extLst>
              <a:ext uri="{FF2B5EF4-FFF2-40B4-BE49-F238E27FC236}">
                <a16:creationId xmlns:a16="http://schemas.microsoft.com/office/drawing/2014/main" id="{55B8F8F8-98DD-3C5D-E7C7-0E72831002F4}"/>
              </a:ext>
            </a:extLst>
          </p:cNvPr>
          <p:cNvPicPr>
            <a:picLocks noChangeAspect="1"/>
          </p:cNvPicPr>
          <p:nvPr/>
        </p:nvPicPr>
        <p:blipFill>
          <a:blip r:embed="rId3"/>
          <a:stretch>
            <a:fillRect/>
          </a:stretch>
        </p:blipFill>
        <p:spPr>
          <a:xfrm>
            <a:off x="597833" y="1469092"/>
            <a:ext cx="2894479" cy="3908611"/>
          </a:xfrm>
          <a:prstGeom prst="rect">
            <a:avLst/>
          </a:prstGeom>
        </p:spPr>
      </p:pic>
    </p:spTree>
    <p:extLst>
      <p:ext uri="{BB962C8B-B14F-4D97-AF65-F5344CB8AC3E}">
        <p14:creationId xmlns:p14="http://schemas.microsoft.com/office/powerpoint/2010/main" val="1718927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537740" y="1716157"/>
            <a:ext cx="11115748" cy="3554819"/>
          </a:xfrm>
          <a:prstGeom prst="rect">
            <a:avLst/>
          </a:prstGeom>
          <a:noFill/>
        </p:spPr>
        <p:txBody>
          <a:bodyPr wrap="square" lIns="91440" tIns="45720" rIns="91440" bIns="45720" rtlCol="0" anchor="t">
            <a:spAutoFit/>
          </a:bodyPr>
          <a:lstStyle/>
          <a:p>
            <a:pPr algn="ctr"/>
            <a:r>
              <a:rPr lang="tr-TR" sz="2500" b="1" dirty="0">
                <a:latin typeface="quicksand medium"/>
                <a:ea typeface="+mn-lt"/>
                <a:cs typeface="+mn-lt"/>
              </a:rPr>
              <a:t>Ahirete imanın neticesinde;</a:t>
            </a:r>
          </a:p>
          <a:p>
            <a:pPr algn="ctr"/>
            <a:endParaRPr lang="tr-TR" sz="2500" dirty="0">
              <a:latin typeface="quicksand medium"/>
            </a:endParaRPr>
          </a:p>
          <a:p>
            <a:pPr algn="ctr"/>
            <a:r>
              <a:rPr lang="tr-TR" sz="2500" dirty="0">
                <a:latin typeface="quicksand medium"/>
              </a:rPr>
              <a:t>İnsan davranışlarından hesaba çekileceğini bilerek yaşamasını gerektirir.</a:t>
            </a:r>
          </a:p>
          <a:p>
            <a:pPr algn="ctr"/>
            <a:endParaRPr lang="tr-TR" sz="2500" dirty="0">
              <a:latin typeface="quicksand medium"/>
            </a:endParaRPr>
          </a:p>
          <a:p>
            <a:pPr algn="ctr"/>
            <a:r>
              <a:rPr lang="tr-TR" sz="2500" dirty="0">
                <a:latin typeface="quicksand medium"/>
              </a:rPr>
              <a:t>Sorumlu bir varlık olan insan yapması ve yapmaması gereken amellerden dolayı hesap verecektir.</a:t>
            </a:r>
          </a:p>
          <a:p>
            <a:pPr algn="ctr"/>
            <a:endParaRPr lang="tr-TR" sz="2500" dirty="0">
              <a:latin typeface="quicksand medium"/>
            </a:endParaRPr>
          </a:p>
          <a:p>
            <a:pPr algn="ctr"/>
            <a:r>
              <a:rPr lang="tr-TR" sz="2500" dirty="0">
                <a:latin typeface="quicksand medium"/>
                <a:ea typeface="+mn-lt"/>
                <a:cs typeface="+mn-lt"/>
              </a:rPr>
              <a:t>Fani olan dünya hayatı ebedi olan ahiret mükâfatını kazanmak gayesiyle anlamlı hâle gelir.</a:t>
            </a:r>
            <a:endParaRPr lang="tr-TR" dirty="0">
              <a:latin typeface="quicksand medium"/>
            </a:endParaRP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pic>
        <p:nvPicPr>
          <p:cNvPr id="4" name="Resim 3" descr="siyah, karanlık içeren bir resim&#10;&#10;Açıklama otomatik olarak oluşturuldu">
            <a:extLst>
              <a:ext uri="{FF2B5EF4-FFF2-40B4-BE49-F238E27FC236}">
                <a16:creationId xmlns:a16="http://schemas.microsoft.com/office/drawing/2014/main" id="{0AEBE299-F247-5093-3D76-17536863F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49" y="2517335"/>
            <a:ext cx="302152" cy="321501"/>
          </a:xfrm>
          <a:prstGeom prst="rect">
            <a:avLst/>
          </a:prstGeom>
        </p:spPr>
      </p:pic>
      <p:pic>
        <p:nvPicPr>
          <p:cNvPr id="15" name="Resim 14" descr="siyah, karanlık içeren bir resim&#10;&#10;Açıklama otomatik olarak oluşturuldu">
            <a:extLst>
              <a:ext uri="{FF2B5EF4-FFF2-40B4-BE49-F238E27FC236}">
                <a16:creationId xmlns:a16="http://schemas.microsoft.com/office/drawing/2014/main" id="{451FDB83-52E5-BB9F-5CF9-6654607D5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926" y="3268129"/>
            <a:ext cx="302152" cy="321501"/>
          </a:xfrm>
          <a:prstGeom prst="rect">
            <a:avLst/>
          </a:prstGeom>
        </p:spPr>
      </p:pic>
      <p:pic>
        <p:nvPicPr>
          <p:cNvPr id="18" name="Resim 17" descr="siyah, karanlık içeren bir resim&#10;&#10;Açıklama otomatik olarak oluşturuldu">
            <a:extLst>
              <a:ext uri="{FF2B5EF4-FFF2-40B4-BE49-F238E27FC236}">
                <a16:creationId xmlns:a16="http://schemas.microsoft.com/office/drawing/2014/main" id="{39C8FFEA-68D6-C5D2-76B4-99EA99410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49" y="4422335"/>
            <a:ext cx="302152" cy="321501"/>
          </a:xfrm>
          <a:prstGeom prst="rect">
            <a:avLst/>
          </a:prstGeom>
        </p:spPr>
      </p:pic>
    </p:spTree>
    <p:extLst>
      <p:ext uri="{BB962C8B-B14F-4D97-AF65-F5344CB8AC3E}">
        <p14:creationId xmlns:p14="http://schemas.microsoft.com/office/powerpoint/2010/main" val="3906508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792798" y="2377304"/>
            <a:ext cx="8616837" cy="1600438"/>
          </a:xfrm>
          <a:prstGeom prst="rect">
            <a:avLst/>
          </a:prstGeom>
          <a:noFill/>
        </p:spPr>
        <p:txBody>
          <a:bodyPr wrap="square" lIns="91440" tIns="45720" rIns="91440" bIns="45720" rtlCol="0" anchor="t">
            <a:spAutoFit/>
          </a:bodyPr>
          <a:lstStyle/>
          <a:p>
            <a:pPr algn="ctr"/>
            <a:r>
              <a:rPr lang="tr-TR" sz="2800" dirty="0">
                <a:latin typeface="quicksand medium"/>
                <a:ea typeface="+mn-lt"/>
                <a:cs typeface="+mn-lt"/>
              </a:rPr>
              <a:t>“Bu dünya hayatı ancak bir eğlence ve oyundan ibarettir. Ahiret yurduna gelince, işte gerçek hayat odur. Keşke bilselerdi!”</a:t>
            </a:r>
          </a:p>
          <a:p>
            <a:pPr algn="ctr"/>
            <a:r>
              <a:rPr lang="tr-TR" sz="1400" err="1">
                <a:latin typeface="quicksand medium"/>
              </a:rPr>
              <a:t>Ankebut</a:t>
            </a:r>
            <a:r>
              <a:rPr lang="tr-TR" sz="1400" dirty="0">
                <a:latin typeface="quicksand medium"/>
              </a:rPr>
              <a:t> 64</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610285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metin, ekran görüntüsü, yazı tipi, diyagram içeren bir resim&#10;&#10;Açıklama otomatik olarak oluşturuldu">
            <a:extLst>
              <a:ext uri="{FF2B5EF4-FFF2-40B4-BE49-F238E27FC236}">
                <a16:creationId xmlns:a16="http://schemas.microsoft.com/office/drawing/2014/main" id="{DC63830C-488F-7B00-C31A-60CAA9B4AACF}"/>
              </a:ext>
            </a:extLst>
          </p:cNvPr>
          <p:cNvPicPr>
            <a:picLocks noChangeAspect="1"/>
          </p:cNvPicPr>
          <p:nvPr/>
        </p:nvPicPr>
        <p:blipFill>
          <a:blip r:embed="rId2"/>
          <a:stretch>
            <a:fillRect/>
          </a:stretch>
        </p:blipFill>
        <p:spPr>
          <a:xfrm>
            <a:off x="990600" y="104495"/>
            <a:ext cx="10210800" cy="6200775"/>
          </a:xfrm>
          <a:prstGeom prst="rect">
            <a:avLst/>
          </a:prstGeom>
        </p:spPr>
      </p:pic>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70934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3517322"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6C7022C1-619D-5C10-068C-B4D3B313D25F}"/>
              </a:ext>
            </a:extLst>
          </p:cNvPr>
          <p:cNvSpPr txBox="1"/>
          <p:nvPr/>
        </p:nvSpPr>
        <p:spPr>
          <a:xfrm>
            <a:off x="786856" y="3011692"/>
            <a:ext cx="3129443" cy="1077218"/>
          </a:xfrm>
          <a:prstGeom prst="rect">
            <a:avLst/>
          </a:prstGeom>
          <a:noFill/>
        </p:spPr>
        <p:txBody>
          <a:bodyPr wrap="square" lIns="91440" tIns="45720" rIns="91440" bIns="45720" rtlCol="0" anchor="t">
            <a:spAutoFit/>
          </a:bodyPr>
          <a:lstStyle/>
          <a:p>
            <a:pPr algn="ctr"/>
            <a:r>
              <a:rPr lang="tr-TR" sz="3200" dirty="0">
                <a:solidFill>
                  <a:schemeClr val="tx2">
                    <a:lumMod val="90000"/>
                    <a:lumOff val="10000"/>
                  </a:schemeClr>
                </a:solidFill>
                <a:latin typeface="Quicksand Medium"/>
                <a:cs typeface="Quire Sans"/>
              </a:rPr>
              <a:t>Kadere</a:t>
            </a:r>
            <a:endParaRPr lang="tr-TR" dirty="0">
              <a:solidFill>
                <a:srgbClr val="000000"/>
              </a:solidFill>
              <a:latin typeface="Aptos" panose="02110004020202020204"/>
              <a:cs typeface="Quire Sans"/>
            </a:endParaRPr>
          </a:p>
          <a:p>
            <a:pPr algn="ctr"/>
            <a:r>
              <a:rPr lang="tr-TR" sz="3200" dirty="0">
                <a:solidFill>
                  <a:srgbClr val="163E64"/>
                </a:solidFill>
                <a:latin typeface="Quicksand Medium"/>
                <a:cs typeface="Quire Sans"/>
              </a:rPr>
              <a:t>İman</a:t>
            </a: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4854261" y="2225630"/>
            <a:ext cx="5415334" cy="2785378"/>
          </a:xfrm>
          <a:prstGeom prst="rect">
            <a:avLst/>
          </a:prstGeom>
          <a:noFill/>
        </p:spPr>
        <p:txBody>
          <a:bodyPr wrap="square" lIns="91440" tIns="45720" rIns="91440" bIns="45720" rtlCol="0" anchor="t">
            <a:spAutoFit/>
          </a:bodyPr>
          <a:lstStyle/>
          <a:p>
            <a:pPr algn="just"/>
            <a:r>
              <a:rPr lang="tr-TR" sz="2500" b="1" dirty="0">
                <a:latin typeface="quicksand medium"/>
                <a:cs typeface="Quire Sans"/>
              </a:rPr>
              <a:t>Sözlükte;</a:t>
            </a:r>
            <a:r>
              <a:rPr lang="tr-TR" sz="2500" dirty="0">
                <a:latin typeface="quicksand medium"/>
                <a:cs typeface="Quire Sans"/>
              </a:rPr>
              <a:t> bir şeye gücü yetmek, bir şeyin şeklini ve niteliğini belirlemek, kıymetini bilmek</a:t>
            </a:r>
          </a:p>
          <a:p>
            <a:pPr algn="just"/>
            <a:endParaRPr lang="tr-TR" sz="2500" dirty="0">
              <a:latin typeface="quicksand medium"/>
              <a:cs typeface="Quire Sans"/>
            </a:endParaRPr>
          </a:p>
          <a:p>
            <a:pPr algn="just"/>
            <a:r>
              <a:rPr lang="tr-TR" sz="2500" b="1" dirty="0">
                <a:latin typeface="quicksand medium"/>
                <a:cs typeface="Quire Sans"/>
              </a:rPr>
              <a:t>Dini Literatürde; </a:t>
            </a:r>
            <a:r>
              <a:rPr lang="tr-TR" sz="2500" dirty="0">
                <a:latin typeface="quicksand medium"/>
                <a:ea typeface="+mn-lt"/>
                <a:cs typeface="+mn-lt"/>
              </a:rPr>
              <a:t>Allah'ın meydana gelecek bütün olayları ezeli ilmiyle bilmesi ve takdir etmesidir</a:t>
            </a:r>
            <a:endParaRPr lang="tr-TR" dirty="0">
              <a:latin typeface="quicksand medium"/>
            </a:endParaRP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3893102" cy="410548"/>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
        <p:nvSpPr>
          <p:cNvPr id="15" name="Çerçeve 14">
            <a:extLst>
              <a:ext uri="{FF2B5EF4-FFF2-40B4-BE49-F238E27FC236}">
                <a16:creationId xmlns:a16="http://schemas.microsoft.com/office/drawing/2014/main" id="{FF8A09E1-B292-EBE9-8C85-F4D4D293F9D7}"/>
              </a:ext>
            </a:extLst>
          </p:cNvPr>
          <p:cNvSpPr/>
          <p:nvPr/>
        </p:nvSpPr>
        <p:spPr>
          <a:xfrm rot="2700000">
            <a:off x="1245153" y="2439167"/>
            <a:ext cx="2212850" cy="2212850"/>
          </a:xfrm>
          <a:prstGeom prst="frame">
            <a:avLst>
              <a:gd name="adj1" fmla="val 52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35459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792798" y="2377304"/>
            <a:ext cx="8616837" cy="1815882"/>
          </a:xfrm>
          <a:prstGeom prst="rect">
            <a:avLst/>
          </a:prstGeom>
          <a:noFill/>
        </p:spPr>
        <p:txBody>
          <a:bodyPr wrap="square" lIns="91440" tIns="45720" rIns="91440" bIns="45720" rtlCol="0" anchor="t">
            <a:spAutoFit/>
          </a:bodyPr>
          <a:lstStyle/>
          <a:p>
            <a:pPr algn="ctr"/>
            <a:r>
              <a:rPr lang="tr-TR" sz="2800" dirty="0">
                <a:latin typeface="quicksand medium"/>
                <a:ea typeface="+mn-lt"/>
                <a:cs typeface="+mn-lt"/>
              </a:rPr>
              <a:t>Kader ve kaza konuları Allah’ın (cc) ilim, irade, kudret ve tekvin sıfatlarıyla ilgilidir.</a:t>
            </a:r>
          </a:p>
          <a:p>
            <a:pPr algn="ctr"/>
            <a:endParaRPr lang="tr-TR" sz="2800" dirty="0">
              <a:latin typeface="quicksand medium"/>
              <a:ea typeface="+mn-lt"/>
              <a:cs typeface="+mn-lt"/>
            </a:endParaRPr>
          </a:p>
          <a:p>
            <a:pPr algn="ctr"/>
            <a:r>
              <a:rPr lang="tr-TR" sz="2800" dirty="0">
                <a:latin typeface="quicksand medium"/>
                <a:ea typeface="+mn-lt"/>
                <a:cs typeface="+mn-lt"/>
              </a:rPr>
              <a:t>Bu sıfatların doğal sonucu olarak kadere iman edilir.</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1298762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pic>
        <p:nvPicPr>
          <p:cNvPr id="18" name="Resim 17" descr="siyah, karanlık içeren bir resim&#10;&#10;Açıklama otomatik olarak oluşturuldu">
            <a:extLst>
              <a:ext uri="{FF2B5EF4-FFF2-40B4-BE49-F238E27FC236}">
                <a16:creationId xmlns:a16="http://schemas.microsoft.com/office/drawing/2014/main" id="{5B8A9767-F8CB-9E06-08CB-924321174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734" y="-1265926"/>
            <a:ext cx="302152" cy="321501"/>
          </a:xfrm>
          <a:prstGeom prst="rect">
            <a:avLst/>
          </a:prstGeom>
        </p:spPr>
      </p:pic>
      <p:pic>
        <p:nvPicPr>
          <p:cNvPr id="28" name="Resim 27">
            <a:extLst>
              <a:ext uri="{FF2B5EF4-FFF2-40B4-BE49-F238E27FC236}">
                <a16:creationId xmlns:a16="http://schemas.microsoft.com/office/drawing/2014/main" id="{C9C18318-18E2-6CA7-A456-550127CE9160}"/>
              </a:ext>
            </a:extLst>
          </p:cNvPr>
          <p:cNvPicPr>
            <a:picLocks noChangeAspect="1"/>
          </p:cNvPicPr>
          <p:nvPr/>
        </p:nvPicPr>
        <p:blipFill>
          <a:blip r:embed="rId4"/>
          <a:stretch>
            <a:fillRect/>
          </a:stretch>
        </p:blipFill>
        <p:spPr>
          <a:xfrm>
            <a:off x="4310721" y="-40365"/>
            <a:ext cx="3570556" cy="5950927"/>
          </a:xfrm>
          <a:prstGeom prst="rect">
            <a:avLst/>
          </a:prstGeom>
        </p:spPr>
      </p:pic>
    </p:spTree>
    <p:extLst>
      <p:ext uri="{BB962C8B-B14F-4D97-AF65-F5344CB8AC3E}">
        <p14:creationId xmlns:p14="http://schemas.microsoft.com/office/powerpoint/2010/main" val="377851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792798" y="2310069"/>
            <a:ext cx="8616837" cy="1569660"/>
          </a:xfrm>
          <a:prstGeom prst="rect">
            <a:avLst/>
          </a:prstGeom>
          <a:noFill/>
        </p:spPr>
        <p:txBody>
          <a:bodyPr wrap="square" lIns="91440" tIns="45720" rIns="91440" bIns="45720" rtlCol="0" anchor="t">
            <a:spAutoFit/>
          </a:bodyPr>
          <a:lstStyle/>
          <a:p>
            <a:pPr algn="ctr"/>
            <a:r>
              <a:rPr lang="tr-TR" sz="2400" dirty="0">
                <a:latin typeface="quicksand medium"/>
                <a:ea typeface="+mn-lt"/>
                <a:cs typeface="+mn-lt"/>
              </a:rPr>
              <a:t>Kader inancı, insanın hem Allah’ın (cc) irade ve kudretini kabul etmesini hem de kendi özgür iradesiyle doğru davranışlarda bulunmasını gerektirir. Bunun yanında kişinin bir iş için gayret edip tedbirini aldıktan sonra sonucu Allah’a (cc) bırakmasını sağlar.</a:t>
            </a:r>
            <a:endParaRPr lang="tr-TR" sz="2400">
              <a:latin typeface="quicksand medium"/>
            </a:endParaRP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2241200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792798" y="2366098"/>
            <a:ext cx="8616837" cy="1815882"/>
          </a:xfrm>
          <a:prstGeom prst="rect">
            <a:avLst/>
          </a:prstGeom>
          <a:noFill/>
        </p:spPr>
        <p:txBody>
          <a:bodyPr wrap="square" lIns="91440" tIns="45720" rIns="91440" bIns="45720" rtlCol="0" anchor="t">
            <a:spAutoFit/>
          </a:bodyPr>
          <a:lstStyle/>
          <a:p>
            <a:pPr algn="ctr"/>
            <a:r>
              <a:rPr lang="tr-TR" sz="2800" dirty="0">
                <a:latin typeface="quicksand medium"/>
                <a:ea typeface="+mn-lt"/>
                <a:cs typeface="+mn-lt"/>
              </a:rPr>
              <a:t>Dinlemek; karşıdakine "sen varsın, sana değer veriyorum" demenin en kestirme yoludur.</a:t>
            </a:r>
          </a:p>
          <a:p>
            <a:pPr algn="ctr"/>
            <a:endParaRPr lang="tr-TR" sz="2800" dirty="0">
              <a:latin typeface="quicksand medium"/>
            </a:endParaRPr>
          </a:p>
          <a:p>
            <a:pPr algn="r"/>
            <a:r>
              <a:rPr lang="tr-TR" sz="2800" b="1" dirty="0">
                <a:latin typeface="Fave Script Bold Pro"/>
              </a:rPr>
              <a:t>Doğan Cüceloğlu</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2413946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09696"/>
            <a:ext cx="527096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1792798" y="2657451"/>
            <a:ext cx="8616837" cy="769441"/>
          </a:xfrm>
          <a:prstGeom prst="rect">
            <a:avLst/>
          </a:prstGeom>
          <a:noFill/>
        </p:spPr>
        <p:txBody>
          <a:bodyPr wrap="square" lIns="91440" tIns="45720" rIns="91440" bIns="45720" rtlCol="0" anchor="t">
            <a:spAutoFit/>
          </a:bodyPr>
          <a:lstStyle/>
          <a:p>
            <a:pPr algn="ctr"/>
            <a:r>
              <a:rPr lang="tr-TR" sz="2000" b="1" dirty="0">
                <a:latin typeface="quicksand medium"/>
                <a:ea typeface="+mn-lt"/>
                <a:cs typeface="+mn-lt"/>
              </a:rPr>
              <a:t>G E L E C E K   H A F T A</a:t>
            </a:r>
          </a:p>
          <a:p>
            <a:pPr algn="ctr"/>
            <a:r>
              <a:rPr lang="tr-TR" sz="2400" dirty="0">
                <a:latin typeface="quicksand medium"/>
              </a:rPr>
              <a:t>İmanın Bireye ve Topluma Kazandırdıkları</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11401"/>
            <a:ext cx="5041322"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Tree>
    <p:extLst>
      <p:ext uri="{BB962C8B-B14F-4D97-AF65-F5344CB8AC3E}">
        <p14:creationId xmlns:p14="http://schemas.microsoft.com/office/powerpoint/2010/main" val="879319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2871632" y="1925523"/>
            <a:ext cx="6448731" cy="1846659"/>
          </a:xfrm>
          <a:prstGeom prst="rect">
            <a:avLst/>
          </a:prstGeom>
          <a:noFill/>
        </p:spPr>
        <p:txBody>
          <a:bodyPr wrap="square" rtlCol="0">
            <a:spAutoFit/>
          </a:bodyPr>
          <a:lstStyle/>
          <a:p>
            <a:pPr algn="ctr"/>
            <a:r>
              <a:rPr lang="tr-TR" sz="2500" dirty="0">
                <a:latin typeface="Quicksand Medium" pitchFamily="2" charset="-94"/>
                <a:cs typeface="Quire Sans" panose="020B0502040204020203" pitchFamily="34" charset="0"/>
              </a:rPr>
              <a:t>“De ki; O, Allah birdir. Allah </a:t>
            </a:r>
            <a:r>
              <a:rPr lang="tr-TR" sz="2500" dirty="0" err="1">
                <a:latin typeface="Quicksand Medium" pitchFamily="2" charset="-94"/>
                <a:cs typeface="Quire Sans" panose="020B0502040204020203" pitchFamily="34" charset="0"/>
              </a:rPr>
              <a:t>Samed’dir</a:t>
            </a:r>
            <a:r>
              <a:rPr lang="tr-TR" sz="2500" dirty="0">
                <a:latin typeface="Quicksand Medium" pitchFamily="2" charset="-94"/>
                <a:cs typeface="Quire Sans" panose="020B0502040204020203" pitchFamily="34" charset="0"/>
              </a:rPr>
              <a:t>(Her şey O’na muhtaç, O, hiçbir şeye muhtaç değildir.) O, doğurmamış ve doğmamıştır. O’nun hiçbir dengi yoktur.”</a:t>
            </a:r>
          </a:p>
          <a:p>
            <a:pPr algn="ctr"/>
            <a:r>
              <a:rPr lang="tr-TR" sz="1400" dirty="0">
                <a:latin typeface="Quicksand Medium" pitchFamily="2" charset="-94"/>
                <a:cs typeface="Quire Sans" panose="020B0502040204020203" pitchFamily="34" charset="0"/>
              </a:rPr>
              <a:t>İhlas Suresi</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
        <p:nvSpPr>
          <p:cNvPr id="4" name="Metin kutusu 3">
            <a:extLst>
              <a:ext uri="{FF2B5EF4-FFF2-40B4-BE49-F238E27FC236}">
                <a16:creationId xmlns:a16="http://schemas.microsoft.com/office/drawing/2014/main" id="{B5EA9777-0151-02AA-7CA8-74E331617150}"/>
              </a:ext>
            </a:extLst>
          </p:cNvPr>
          <p:cNvSpPr txBox="1"/>
          <p:nvPr/>
        </p:nvSpPr>
        <p:spPr>
          <a:xfrm>
            <a:off x="2829845" y="4426791"/>
            <a:ext cx="6448731" cy="477054"/>
          </a:xfrm>
          <a:prstGeom prst="rect">
            <a:avLst/>
          </a:prstGeom>
          <a:noFill/>
        </p:spPr>
        <p:txBody>
          <a:bodyPr wrap="square" rtlCol="0">
            <a:spAutoFit/>
          </a:bodyPr>
          <a:lstStyle/>
          <a:p>
            <a:pPr algn="ctr"/>
            <a:r>
              <a:rPr lang="tr-TR" sz="2500" dirty="0">
                <a:latin typeface="Quicksand Medium" pitchFamily="2" charset="-94"/>
                <a:cs typeface="Quire Sans" panose="020B0502040204020203" pitchFamily="34" charset="0"/>
              </a:rPr>
              <a:t>İsim ve Sıfatları Bildiren Ayetler</a:t>
            </a:r>
            <a:endParaRPr lang="tr-TR" sz="1400" dirty="0">
              <a:latin typeface="Quicksand Medium" pitchFamily="2" charset="-94"/>
              <a:cs typeface="Quire Sans" panose="020B0502040204020203" pitchFamily="34" charset="0"/>
            </a:endParaRPr>
          </a:p>
        </p:txBody>
      </p:sp>
    </p:spTree>
    <p:extLst>
      <p:ext uri="{BB962C8B-B14F-4D97-AF65-F5344CB8AC3E}">
        <p14:creationId xmlns:p14="http://schemas.microsoft.com/office/powerpoint/2010/main" val="413135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749278" y="1641987"/>
            <a:ext cx="10693440" cy="2677656"/>
          </a:xfrm>
          <a:prstGeom prst="rect">
            <a:avLst/>
          </a:prstGeom>
          <a:noFill/>
        </p:spPr>
        <p:txBody>
          <a:bodyPr wrap="square" rtlCol="0">
            <a:spAutoFit/>
          </a:bodyPr>
          <a:lstStyle/>
          <a:p>
            <a:pPr algn="ctr"/>
            <a:r>
              <a:rPr lang="tr-TR" sz="2200" dirty="0">
                <a:latin typeface="Quicksand Medium" pitchFamily="2" charset="-94"/>
                <a:cs typeface="Quire Sans" panose="020B0502040204020203" pitchFamily="34" charset="0"/>
              </a:rPr>
              <a:t>“O, kendisinden başka hiçbir ilah olmayan Allah’tır. Gayrı da, görünen âlemi de bilendir. O Rahman’dır (Esirgeyen), </a:t>
            </a:r>
            <a:r>
              <a:rPr lang="tr-TR" sz="2200" dirty="0" err="1">
                <a:latin typeface="Quicksand Medium" pitchFamily="2" charset="-94"/>
                <a:cs typeface="Quire Sans" panose="020B0502040204020203" pitchFamily="34" charset="0"/>
              </a:rPr>
              <a:t>Rahîm’dir</a:t>
            </a:r>
            <a:r>
              <a:rPr lang="tr-TR" sz="2200" dirty="0">
                <a:latin typeface="Quicksand Medium" pitchFamily="2" charset="-94"/>
                <a:cs typeface="Quire Sans" panose="020B0502040204020203" pitchFamily="34" charset="0"/>
              </a:rPr>
              <a:t> (Bağışlayan). O, kendisinden başka hiçbir ilah bulunmayan Allah’tır. O, mülkün gerçek sahibi, kutsal (her türlü eksiklikten uzak), barış ve esenliğin kaynağı, güvenlik veren, gözetip koruyan, mutlak güç sahibi, düzeltip ıslah eden ve dilediğini yaptıran ve büyüklükte eşsiz olan Allah’tır. Allah, onların ortak koştuklarından uzaktır. O; yaratan, yoktan var eden, şekil veren Allah’tır. En güzel isimler </a:t>
            </a:r>
            <a:r>
              <a:rPr lang="tr-TR" sz="2200" dirty="0" err="1">
                <a:latin typeface="Quicksand Medium" pitchFamily="2" charset="-94"/>
                <a:cs typeface="Quire Sans" panose="020B0502040204020203" pitchFamily="34" charset="0"/>
              </a:rPr>
              <a:t>O’nundur</a:t>
            </a:r>
            <a:r>
              <a:rPr lang="tr-TR" sz="2200" dirty="0">
                <a:latin typeface="Quicksand Medium" pitchFamily="2" charset="-94"/>
                <a:cs typeface="Quire Sans" panose="020B0502040204020203" pitchFamily="34" charset="0"/>
              </a:rPr>
              <a:t>. Göklerdeki ve yerdeki her şey O’nu tespih eder. O, mutlak güç sahibidir, hüküm ve hikmet sahibidir.”</a:t>
            </a:r>
          </a:p>
          <a:p>
            <a:pPr algn="ctr"/>
            <a:r>
              <a:rPr lang="tr-TR" sz="1400" dirty="0">
                <a:latin typeface="Quicksand Medium" pitchFamily="2" charset="-94"/>
                <a:cs typeface="Quire Sans" panose="020B0502040204020203" pitchFamily="34" charset="0"/>
              </a:rPr>
              <a:t>Haşr 22-24</a:t>
            </a: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
        <p:nvSpPr>
          <p:cNvPr id="4" name="Metin kutusu 3">
            <a:extLst>
              <a:ext uri="{FF2B5EF4-FFF2-40B4-BE49-F238E27FC236}">
                <a16:creationId xmlns:a16="http://schemas.microsoft.com/office/drawing/2014/main" id="{B5EA9777-0151-02AA-7CA8-74E331617150}"/>
              </a:ext>
            </a:extLst>
          </p:cNvPr>
          <p:cNvSpPr txBox="1"/>
          <p:nvPr/>
        </p:nvSpPr>
        <p:spPr>
          <a:xfrm>
            <a:off x="2913422" y="4905460"/>
            <a:ext cx="6448731" cy="477054"/>
          </a:xfrm>
          <a:prstGeom prst="rect">
            <a:avLst/>
          </a:prstGeom>
          <a:noFill/>
        </p:spPr>
        <p:txBody>
          <a:bodyPr wrap="square" rtlCol="0">
            <a:spAutoFit/>
          </a:bodyPr>
          <a:lstStyle/>
          <a:p>
            <a:pPr algn="ctr"/>
            <a:r>
              <a:rPr lang="tr-TR" sz="2500" dirty="0">
                <a:latin typeface="Quicksand Medium" pitchFamily="2" charset="-94"/>
                <a:cs typeface="Quire Sans" panose="020B0502040204020203" pitchFamily="34" charset="0"/>
              </a:rPr>
              <a:t>İsim ve Sıfatları Bildiren Ayetler</a:t>
            </a:r>
            <a:endParaRPr lang="tr-TR" sz="1400" dirty="0">
              <a:latin typeface="Quicksand Medium" pitchFamily="2" charset="-94"/>
              <a:cs typeface="Quire Sans" panose="020B0502040204020203" pitchFamily="34" charset="0"/>
            </a:endParaRPr>
          </a:p>
        </p:txBody>
      </p:sp>
    </p:spTree>
    <p:extLst>
      <p:ext uri="{BB962C8B-B14F-4D97-AF65-F5344CB8AC3E}">
        <p14:creationId xmlns:p14="http://schemas.microsoft.com/office/powerpoint/2010/main" val="205736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11E7D4AF-69F6-8A16-440C-5CF5DD4BCDF6}"/>
              </a:ext>
            </a:extLst>
          </p:cNvPr>
          <p:cNvPicPr>
            <a:picLocks noChangeAspect="1"/>
          </p:cNvPicPr>
          <p:nvPr/>
        </p:nvPicPr>
        <p:blipFill>
          <a:blip r:embed="rId2"/>
          <a:stretch>
            <a:fillRect/>
          </a:stretch>
        </p:blipFill>
        <p:spPr>
          <a:xfrm>
            <a:off x="1746650" y="0"/>
            <a:ext cx="8698697" cy="6174250"/>
          </a:xfrm>
          <a:prstGeom prst="rect">
            <a:avLst/>
          </a:prstGeom>
        </p:spPr>
      </p:pic>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Tree>
    <p:extLst>
      <p:ext uri="{BB962C8B-B14F-4D97-AF65-F5344CB8AC3E}">
        <p14:creationId xmlns:p14="http://schemas.microsoft.com/office/powerpoint/2010/main" val="289915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pic>
        <p:nvPicPr>
          <p:cNvPr id="4" name="Resim 3">
            <a:extLst>
              <a:ext uri="{FF2B5EF4-FFF2-40B4-BE49-F238E27FC236}">
                <a16:creationId xmlns:a16="http://schemas.microsoft.com/office/drawing/2014/main" id="{A2DA93D1-36F5-A495-37DD-E81E78742D26}"/>
              </a:ext>
            </a:extLst>
          </p:cNvPr>
          <p:cNvPicPr>
            <a:picLocks noChangeAspect="1"/>
          </p:cNvPicPr>
          <p:nvPr/>
        </p:nvPicPr>
        <p:blipFill>
          <a:blip r:embed="rId3"/>
          <a:stretch>
            <a:fillRect/>
          </a:stretch>
        </p:blipFill>
        <p:spPr>
          <a:xfrm>
            <a:off x="1875551" y="337610"/>
            <a:ext cx="8440896" cy="5500295"/>
          </a:xfrm>
          <a:prstGeom prst="rect">
            <a:avLst/>
          </a:prstGeom>
        </p:spPr>
      </p:pic>
    </p:spTree>
    <p:extLst>
      <p:ext uri="{BB962C8B-B14F-4D97-AF65-F5344CB8AC3E}">
        <p14:creationId xmlns:p14="http://schemas.microsoft.com/office/powerpoint/2010/main" val="198665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CC9322B2-1AE4-45C0-015C-B15B8C4F3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6" name="Dikdörtgen 5">
            <a:extLst>
              <a:ext uri="{FF2B5EF4-FFF2-40B4-BE49-F238E27FC236}">
                <a16:creationId xmlns:a16="http://schemas.microsoft.com/office/drawing/2014/main" id="{BB38AE48-3E9B-D906-B967-BBC8D4697BEA}"/>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Metin kutusu 6">
            <a:extLst>
              <a:ext uri="{FF2B5EF4-FFF2-40B4-BE49-F238E27FC236}">
                <a16:creationId xmlns:a16="http://schemas.microsoft.com/office/drawing/2014/main" id="{CF2E252D-3FD8-EE93-1D06-37903AB08EF2}"/>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8" name="Metin kutusu 7">
            <a:extLst>
              <a:ext uri="{FF2B5EF4-FFF2-40B4-BE49-F238E27FC236}">
                <a16:creationId xmlns:a16="http://schemas.microsoft.com/office/drawing/2014/main" id="{27DEBDCD-167E-B5F7-DB17-4E5819F9A5C2}"/>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9" name="Dikdörtgen 8">
            <a:extLst>
              <a:ext uri="{FF2B5EF4-FFF2-40B4-BE49-F238E27FC236}">
                <a16:creationId xmlns:a16="http://schemas.microsoft.com/office/drawing/2014/main" id="{E9D4692D-B99B-CEBB-1841-901CD0A366D1}"/>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11" name="Dikdörtgen 10">
            <a:extLst>
              <a:ext uri="{FF2B5EF4-FFF2-40B4-BE49-F238E27FC236}">
                <a16:creationId xmlns:a16="http://schemas.microsoft.com/office/drawing/2014/main" id="{D66362D3-AB68-9F7F-731D-58729E84302A}"/>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D4387185-8B3D-9C8A-F3B9-D5581823705E}"/>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6C7022C1-619D-5C10-068C-B4D3B313D25F}"/>
              </a:ext>
            </a:extLst>
          </p:cNvPr>
          <p:cNvSpPr txBox="1"/>
          <p:nvPr/>
        </p:nvSpPr>
        <p:spPr>
          <a:xfrm>
            <a:off x="786856" y="3017372"/>
            <a:ext cx="3129443" cy="1200329"/>
          </a:xfrm>
          <a:prstGeom prst="rect">
            <a:avLst/>
          </a:prstGeom>
          <a:noFill/>
        </p:spPr>
        <p:txBody>
          <a:bodyPr wrap="square" rtlCol="0">
            <a:spAutoFit/>
          </a:bodyPr>
          <a:lstStyle/>
          <a:p>
            <a:pPr algn="ctr"/>
            <a:r>
              <a:rPr lang="tr-TR" sz="3600" dirty="0">
                <a:solidFill>
                  <a:schemeClr val="tx2">
                    <a:lumMod val="90000"/>
                    <a:lumOff val="10000"/>
                  </a:schemeClr>
                </a:solidFill>
                <a:latin typeface="Quicksand Medium" pitchFamily="2" charset="-94"/>
                <a:cs typeface="Quire Sans" panose="020B0502040204020203" pitchFamily="34" charset="0"/>
              </a:rPr>
              <a:t>Meleklere</a:t>
            </a:r>
          </a:p>
          <a:p>
            <a:pPr algn="ctr"/>
            <a:r>
              <a:rPr lang="tr-TR" sz="3600" dirty="0">
                <a:solidFill>
                  <a:schemeClr val="tx2">
                    <a:lumMod val="90000"/>
                    <a:lumOff val="10000"/>
                  </a:schemeClr>
                </a:solidFill>
                <a:latin typeface="Quicksand Medium" pitchFamily="2" charset="-94"/>
                <a:cs typeface="Quire Sans" panose="020B0502040204020203" pitchFamily="34" charset="0"/>
              </a:rPr>
              <a:t>İman</a:t>
            </a:r>
          </a:p>
        </p:txBody>
      </p:sp>
      <p:sp>
        <p:nvSpPr>
          <p:cNvPr id="16" name="Metin kutusu 15">
            <a:extLst>
              <a:ext uri="{FF2B5EF4-FFF2-40B4-BE49-F238E27FC236}">
                <a16:creationId xmlns:a16="http://schemas.microsoft.com/office/drawing/2014/main" id="{F00A2383-913E-8F58-3F02-29EC21A91EC3}"/>
              </a:ext>
            </a:extLst>
          </p:cNvPr>
          <p:cNvSpPr txBox="1"/>
          <p:nvPr/>
        </p:nvSpPr>
        <p:spPr>
          <a:xfrm>
            <a:off x="4879246" y="2206268"/>
            <a:ext cx="6448731" cy="2785378"/>
          </a:xfrm>
          <a:prstGeom prst="rect">
            <a:avLst/>
          </a:prstGeom>
          <a:noFill/>
        </p:spPr>
        <p:txBody>
          <a:bodyPr wrap="square" rtlCol="0">
            <a:spAutoFit/>
          </a:bodyPr>
          <a:lstStyle/>
          <a:p>
            <a:pPr algn="just"/>
            <a:r>
              <a:rPr lang="tr-TR" sz="2500" dirty="0">
                <a:latin typeface="Quicksand Medium" pitchFamily="2" charset="-94"/>
                <a:cs typeface="Quire Sans" panose="020B0502040204020203" pitchFamily="34" charset="0"/>
              </a:rPr>
              <a:t>Haberci, kuvvetli, işleri çekip çeviren</a:t>
            </a:r>
          </a:p>
          <a:p>
            <a:pPr algn="just"/>
            <a:endParaRPr lang="tr-TR" sz="2500" dirty="0">
              <a:latin typeface="Quicksand Medium" pitchFamily="2" charset="-94"/>
              <a:cs typeface="Quire Sans" panose="020B0502040204020203" pitchFamily="34" charset="0"/>
            </a:endParaRPr>
          </a:p>
          <a:p>
            <a:pPr algn="just"/>
            <a:r>
              <a:rPr lang="tr-TR" sz="2500" dirty="0">
                <a:latin typeface="Quicksand Medium" pitchFamily="2" charset="-94"/>
                <a:cs typeface="Quire Sans" panose="020B0502040204020203" pitchFamily="34" charset="0"/>
              </a:rPr>
              <a:t>Allah’ın emirlerini yerine getiren ve duyularla algılanamayan nurani varlıklar.</a:t>
            </a:r>
          </a:p>
          <a:p>
            <a:pPr algn="just"/>
            <a:endParaRPr lang="tr-TR" sz="2500" dirty="0">
              <a:latin typeface="Quicksand Medium" pitchFamily="2" charset="-94"/>
              <a:cs typeface="Quire Sans" panose="020B0502040204020203" pitchFamily="34" charset="0"/>
            </a:endParaRPr>
          </a:p>
          <a:p>
            <a:pPr algn="just"/>
            <a:r>
              <a:rPr lang="tr-TR" sz="2500" dirty="0">
                <a:latin typeface="Quicksand Medium" pitchFamily="2" charset="-94"/>
                <a:cs typeface="Quire Sans" panose="020B0502040204020203" pitchFamily="34" charset="0"/>
              </a:rPr>
              <a:t>Vahiy, Peygamberlere melek aracılığıyla iletilmiştir.</a:t>
            </a:r>
          </a:p>
        </p:txBody>
      </p:sp>
      <p:pic>
        <p:nvPicPr>
          <p:cNvPr id="19" name="Resim 18" descr="siyah, karanlık içeren bir resim&#10;&#10;Açıklama otomatik olarak oluşturuldu">
            <a:extLst>
              <a:ext uri="{FF2B5EF4-FFF2-40B4-BE49-F238E27FC236}">
                <a16:creationId xmlns:a16="http://schemas.microsoft.com/office/drawing/2014/main" id="{9FF3AE5B-0202-2640-9645-C31803D2A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094" y="2266027"/>
            <a:ext cx="302152" cy="321501"/>
          </a:xfrm>
          <a:prstGeom prst="rect">
            <a:avLst/>
          </a:prstGeom>
        </p:spPr>
      </p:pic>
      <p:sp>
        <p:nvSpPr>
          <p:cNvPr id="10" name="Metin kutusu 9">
            <a:extLst>
              <a:ext uri="{FF2B5EF4-FFF2-40B4-BE49-F238E27FC236}">
                <a16:creationId xmlns:a16="http://schemas.microsoft.com/office/drawing/2014/main" id="{1A1D6F72-E583-7B3E-2534-DC7016D57F31}"/>
              </a:ext>
            </a:extLst>
          </p:cNvPr>
          <p:cNvSpPr txBox="1"/>
          <p:nvPr/>
        </p:nvSpPr>
        <p:spPr>
          <a:xfrm>
            <a:off x="3268394" y="966393"/>
            <a:ext cx="254655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chemeClr val="bg1"/>
                </a:solidFill>
                <a:latin typeface="Quicksand Medium" pitchFamily="2" charset="-94"/>
                <a:cs typeface="Quire Sans" panose="020B0502040204020203" pitchFamily="34" charset="0"/>
              </a:rPr>
              <a:t>İslam’da İman Esasları</a:t>
            </a:r>
          </a:p>
        </p:txBody>
      </p:sp>
      <p:sp>
        <p:nvSpPr>
          <p:cNvPr id="14" name="Metin kutusu 13">
            <a:extLst>
              <a:ext uri="{FF2B5EF4-FFF2-40B4-BE49-F238E27FC236}">
                <a16:creationId xmlns:a16="http://schemas.microsoft.com/office/drawing/2014/main" id="{ECA5D669-476A-A9EE-484E-8A5C68926207}"/>
              </a:ext>
            </a:extLst>
          </p:cNvPr>
          <p:cNvSpPr txBox="1"/>
          <p:nvPr/>
        </p:nvSpPr>
        <p:spPr>
          <a:xfrm>
            <a:off x="245805" y="632277"/>
            <a:ext cx="2546555"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İslam’da İnanç Esasları</a:t>
            </a:r>
          </a:p>
        </p:txBody>
      </p:sp>
      <p:sp>
        <p:nvSpPr>
          <p:cNvPr id="15" name="Çerçeve 14">
            <a:extLst>
              <a:ext uri="{FF2B5EF4-FFF2-40B4-BE49-F238E27FC236}">
                <a16:creationId xmlns:a16="http://schemas.microsoft.com/office/drawing/2014/main" id="{FF8A09E1-B292-EBE9-8C85-F4D4D293F9D7}"/>
              </a:ext>
            </a:extLst>
          </p:cNvPr>
          <p:cNvSpPr/>
          <p:nvPr/>
        </p:nvSpPr>
        <p:spPr>
          <a:xfrm rot="2700000">
            <a:off x="1245153" y="2439167"/>
            <a:ext cx="2212850" cy="2212850"/>
          </a:xfrm>
          <a:prstGeom prst="frame">
            <a:avLst>
              <a:gd name="adj1" fmla="val 52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8" name="Resim 17" descr="siyah, karanlık içeren bir resim&#10;&#10;Açıklama otomatik olarak oluşturuldu">
            <a:extLst>
              <a:ext uri="{FF2B5EF4-FFF2-40B4-BE49-F238E27FC236}">
                <a16:creationId xmlns:a16="http://schemas.microsoft.com/office/drawing/2014/main" id="{5B8A9767-F8CB-9E06-08CB-924321174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094" y="3060034"/>
            <a:ext cx="302152" cy="321501"/>
          </a:xfrm>
          <a:prstGeom prst="rect">
            <a:avLst/>
          </a:prstGeom>
        </p:spPr>
      </p:pic>
      <p:pic>
        <p:nvPicPr>
          <p:cNvPr id="4" name="Resim 3" descr="siyah, karanlık içeren bir resim&#10;&#10;Açıklama otomatik olarak oluşturuldu">
            <a:extLst>
              <a:ext uri="{FF2B5EF4-FFF2-40B4-BE49-F238E27FC236}">
                <a16:creationId xmlns:a16="http://schemas.microsoft.com/office/drawing/2014/main" id="{EF6CED90-BBC8-5F8F-5FAB-66FF0FC86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509" y="4166490"/>
            <a:ext cx="302152" cy="321501"/>
          </a:xfrm>
          <a:prstGeom prst="rect">
            <a:avLst/>
          </a:prstGeom>
        </p:spPr>
      </p:pic>
    </p:spTree>
    <p:extLst>
      <p:ext uri="{BB962C8B-B14F-4D97-AF65-F5344CB8AC3E}">
        <p14:creationId xmlns:p14="http://schemas.microsoft.com/office/powerpoint/2010/main" val="283561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eması">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861</TotalTime>
  <Words>66</Words>
  <Application>Microsoft Office PowerPoint</Application>
  <PresentationFormat>Geniş ekran</PresentationFormat>
  <Paragraphs>21</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Emirhan Kişmir</dc:creator>
  <cp:lastModifiedBy>Emirhan Kişmir</cp:lastModifiedBy>
  <cp:revision>233</cp:revision>
  <dcterms:created xsi:type="dcterms:W3CDTF">2024-09-04T19:43:28Z</dcterms:created>
  <dcterms:modified xsi:type="dcterms:W3CDTF">2024-12-15T13:32:55Z</dcterms:modified>
</cp:coreProperties>
</file>